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1"/>
    <p:sldMasterId id="2147483652" r:id="rId2"/>
  </p:sldMasterIdLst>
  <p:notesMasterIdLst>
    <p:notesMasterId r:id="rId37"/>
  </p:notesMasterIdLst>
  <p:sldIdLst>
    <p:sldId id="259" r:id="rId3"/>
    <p:sldId id="331" r:id="rId4"/>
    <p:sldId id="276" r:id="rId5"/>
    <p:sldId id="324" r:id="rId6"/>
    <p:sldId id="336" r:id="rId7"/>
    <p:sldId id="337" r:id="rId8"/>
    <p:sldId id="338" r:id="rId9"/>
    <p:sldId id="334" r:id="rId10"/>
    <p:sldId id="332" r:id="rId11"/>
    <p:sldId id="310" r:id="rId12"/>
    <p:sldId id="342" r:id="rId13"/>
    <p:sldId id="343" r:id="rId14"/>
    <p:sldId id="313" r:id="rId15"/>
    <p:sldId id="339" r:id="rId16"/>
    <p:sldId id="329" r:id="rId17"/>
    <p:sldId id="303" r:id="rId18"/>
    <p:sldId id="340" r:id="rId19"/>
    <p:sldId id="325" r:id="rId20"/>
    <p:sldId id="281" r:id="rId21"/>
    <p:sldId id="284" r:id="rId22"/>
    <p:sldId id="341" r:id="rId23"/>
    <p:sldId id="282" r:id="rId24"/>
    <p:sldId id="317" r:id="rId25"/>
    <p:sldId id="275" r:id="rId26"/>
    <p:sldId id="277" r:id="rId27"/>
    <p:sldId id="295" r:id="rId28"/>
    <p:sldId id="278" r:id="rId29"/>
    <p:sldId id="280" r:id="rId30"/>
    <p:sldId id="288" r:id="rId31"/>
    <p:sldId id="294" r:id="rId32"/>
    <p:sldId id="290" r:id="rId33"/>
    <p:sldId id="289" r:id="rId34"/>
    <p:sldId id="291" r:id="rId35"/>
    <p:sldId id="293" r:id="rId3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88">
          <p15:clr>
            <a:srgbClr val="A4A3A4"/>
          </p15:clr>
        </p15:guide>
        <p15:guide id="2" pos="47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4B2E83"/>
    <a:srgbClr val="E8D3A2"/>
    <a:srgbClr val="E8E3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582" autoAdjust="0"/>
    <p:restoredTop sz="94838"/>
  </p:normalViewPr>
  <p:slideViewPr>
    <p:cSldViewPr snapToGrid="0" snapToObjects="1" showGuides="1">
      <p:cViewPr varScale="1">
        <p:scale>
          <a:sx n="94" d="100"/>
          <a:sy n="94" d="100"/>
        </p:scale>
        <p:origin x="888" y="192"/>
      </p:cViewPr>
      <p:guideLst>
        <p:guide orient="horz" pos="2488"/>
        <p:guide pos="47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viewProps" Target="viewProp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23B509-834C-9E4A-9A0F-AE989E5F16D1}" type="datetimeFigureOut">
              <a:rPr lang="en-US" smtClean="0"/>
              <a:t>10/8/19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66F771-1A75-9948-93E4-25C9702F96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1996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6F771-1A75-9948-93E4-25C9702F964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5298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15" y="5945854"/>
            <a:ext cx="1371600" cy="9235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77334" y="6354234"/>
            <a:ext cx="2540000" cy="266700"/>
          </a:xfrm>
          <a:prstGeom prst="rect">
            <a:avLst/>
          </a:prstGeom>
        </p:spPr>
      </p:pic>
      <p:pic>
        <p:nvPicPr>
          <p:cNvPr id="2" name="Picture 1" descr="Bar_RtAngle_7502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7" y="4006085"/>
            <a:ext cx="2284303" cy="11277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71757" y="1179824"/>
            <a:ext cx="6972300" cy="2641756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TITLE HERE</a:t>
            </a:r>
            <a:br>
              <a:rPr lang="en-US" dirty="0"/>
            </a:br>
            <a:r>
              <a:rPr lang="en-US" dirty="0"/>
              <a:t>ENCODE NORMAL</a:t>
            </a:r>
            <a:br>
              <a:rPr lang="en-US" dirty="0"/>
            </a:br>
            <a:r>
              <a:rPr lang="en-US" dirty="0"/>
              <a:t>BLACK, 50 PT. </a:t>
            </a:r>
          </a:p>
        </p:txBody>
      </p:sp>
    </p:spTree>
    <p:extLst>
      <p:ext uri="{BB962C8B-B14F-4D97-AF65-F5344CB8AC3E}">
        <p14:creationId xmlns:p14="http://schemas.microsoft.com/office/powerpoint/2010/main" val="23734912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2320239"/>
            <a:ext cx="8197114" cy="3810086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FFFFFF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FFFFFF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FFFFFF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FFFFFF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730667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FFFFFF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(UNI SANS REGULAR	, 24 PT.)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48401" y="6354234"/>
            <a:ext cx="2540000" cy="266700"/>
          </a:xfrm>
          <a:prstGeom prst="rect">
            <a:avLst/>
          </a:prstGeom>
        </p:spPr>
      </p:pic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7" y="365069"/>
            <a:ext cx="8184662" cy="998440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27692405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15" y="5945854"/>
            <a:ext cx="1371600" cy="923544"/>
          </a:xfrm>
          <a:prstGeom prst="rect">
            <a:avLst/>
          </a:prstGeom>
        </p:spPr>
      </p:pic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736725"/>
            <a:ext cx="8076956" cy="4015497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FFFFFF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FFFFFF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FFFFFF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FFFFFF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Bulleted content here (Open Sans Light, 24 pt.)</a:t>
            </a:r>
          </a:p>
          <a:p>
            <a:pPr lvl="1"/>
            <a:r>
              <a:rPr lang="en-US" dirty="0"/>
              <a:t>Second level (Open Sans Light, 20)</a:t>
            </a:r>
          </a:p>
          <a:p>
            <a:pPr lvl="2"/>
            <a:r>
              <a:rPr lang="en-US" dirty="0"/>
              <a:t>Third level (Open Sans Light, 18)</a:t>
            </a:r>
          </a:p>
          <a:p>
            <a:pPr lvl="3"/>
            <a:r>
              <a:rPr lang="en-US" dirty="0"/>
              <a:t>Fourth level (Open Sans Light, 16)</a:t>
            </a:r>
          </a:p>
          <a:p>
            <a:pPr lvl="4"/>
            <a:r>
              <a:rPr lang="en-US" dirty="0"/>
              <a:t>Fifth level (Open Sans Light, 14)</a:t>
            </a:r>
          </a:p>
        </p:txBody>
      </p:sp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064505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2363379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48401" y="6354234"/>
            <a:ext cx="2540000" cy="266700"/>
          </a:xfrm>
          <a:prstGeom prst="rect">
            <a:avLst/>
          </a:prstGeom>
        </p:spPr>
      </p:pic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766763" y="1736725"/>
            <a:ext cx="8021637" cy="443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1" baseline="0">
                <a:solidFill>
                  <a:srgbClr val="FFFFFF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/>
              <a:t>Graphics can go here – </a:t>
            </a:r>
            <a:br>
              <a:rPr lang="en-US" dirty="0"/>
            </a:br>
            <a:r>
              <a:rPr lang="en-US" dirty="0"/>
              <a:t>replace this box with your image or chart</a:t>
            </a:r>
          </a:p>
        </p:txBody>
      </p:sp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16644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828560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139" y="5949410"/>
            <a:ext cx="1371600" cy="923544"/>
          </a:xfrm>
          <a:prstGeom prst="rect">
            <a:avLst/>
          </a:prstGeom>
        </p:spPr>
      </p:pic>
      <p:pic>
        <p:nvPicPr>
          <p:cNvPr id="9" name="Picture 8" descr="Wordmark_center_Purple_HEX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39" y="6487457"/>
            <a:ext cx="2425295" cy="163374"/>
          </a:xfrm>
          <a:prstGeom prst="rect">
            <a:avLst/>
          </a:prstGeom>
        </p:spPr>
      </p:pic>
      <p:pic>
        <p:nvPicPr>
          <p:cNvPr id="6" name="Picture 5" descr="Bar_RtAngle_7502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7" y="4006085"/>
            <a:ext cx="2284303" cy="11277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71757" y="1167124"/>
            <a:ext cx="6972300" cy="2641756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rgbClr val="4B2E83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TITLE HERE</a:t>
            </a:r>
            <a:br>
              <a:rPr lang="en-US" dirty="0"/>
            </a:br>
            <a:r>
              <a:rPr lang="en-US" dirty="0"/>
              <a:t>ENCODE NORMAL</a:t>
            </a:r>
            <a:br>
              <a:rPr lang="en-US" dirty="0"/>
            </a:br>
            <a:r>
              <a:rPr lang="en-US" dirty="0"/>
              <a:t>BLACK, 50 PT. </a:t>
            </a:r>
          </a:p>
        </p:txBody>
      </p:sp>
    </p:spTree>
    <p:extLst>
      <p:ext uri="{BB962C8B-B14F-4D97-AF65-F5344CB8AC3E}">
        <p14:creationId xmlns:p14="http://schemas.microsoft.com/office/powerpoint/2010/main" val="33971910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2320239"/>
            <a:ext cx="8197114" cy="3810086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730667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4B2E83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(UNI SANS LIGHT, 24 PT.)</a:t>
            </a:r>
          </a:p>
        </p:txBody>
      </p:sp>
      <p:pic>
        <p:nvPicPr>
          <p:cNvPr id="9" name="Picture 8" descr="Wordmark_center_Purple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155" y="6487457"/>
            <a:ext cx="2425295" cy="163374"/>
          </a:xfrm>
          <a:prstGeom prst="rect">
            <a:avLst/>
          </a:prstGeom>
        </p:spPr>
      </p:pic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84663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rgbClr val="4B2E83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072872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736725"/>
            <a:ext cx="8196210" cy="4015497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pic>
        <p:nvPicPr>
          <p:cNvPr id="9" name="Picture 8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139" y="5949410"/>
            <a:ext cx="1371600" cy="923544"/>
          </a:xfrm>
          <a:prstGeom prst="rect">
            <a:avLst/>
          </a:prstGeom>
        </p:spPr>
      </p:pic>
      <p:pic>
        <p:nvPicPr>
          <p:cNvPr id="7" name="Picture 6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83759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14502204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766763" y="1736725"/>
            <a:ext cx="8021637" cy="443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1" baseline="0">
                <a:solidFill>
                  <a:srgbClr val="999999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/>
              <a:t>Graphics can go here – </a:t>
            </a:r>
            <a:br>
              <a:rPr lang="en-US" dirty="0"/>
            </a:br>
            <a:r>
              <a:rPr lang="en-US" dirty="0"/>
              <a:t>replace this box with your image or chart</a:t>
            </a:r>
          </a:p>
        </p:txBody>
      </p:sp>
      <p:pic>
        <p:nvPicPr>
          <p:cNvPr id="7" name="Picture 6" descr="Wordmark_center_Purple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105" y="6487457"/>
            <a:ext cx="2425295" cy="163374"/>
          </a:xfrm>
          <a:prstGeom prst="rect">
            <a:avLst/>
          </a:prstGeom>
        </p:spPr>
      </p:pic>
      <p:pic>
        <p:nvPicPr>
          <p:cNvPr id="6" name="Picture 5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16644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24895524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37030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9868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63" r:id="rId2"/>
    <p:sldLayoutId id="2147483664" r:id="rId3"/>
    <p:sldLayoutId id="2147483665" r:id="rId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://www.cplusplus.com/doc/tutorial/polymorphism/" TargetMode="Externa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docs.microsoft.com/en-us/cpp/build/cmake-projects-in-visual-studio?view=vs-2019" TargetMode="Externa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youtube.com/watch?v=7W4Q-XLnMaA&amp;t=1120s" TargetMode="External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gist.github.com/lefticus/10191322" TargetMode="Externa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a-nickels-worth.blogspot.com/2016/04/a-guide-to-naming-variables.html" TargetMode="Externa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a-nickels-worth.blogspot.com/2016/04/a-guide-to-naming-variables.html" TargetMode="Externa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EZ05e7EMOLM" TargetMode="Externa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medium.com/edureka/microservice-architecture-5e7f056b90f1" TargetMode="Externa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medium.com/edureka/microservice-architecture-5e7f056b90f1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playlist?list=PLlrATfBNZ98dudnM48yfGUldqGD0S4FFb" TargetMode="Externa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s.facebook.com/docs/graph-api/reference/v4.0/object/likes" TargetMode="External"/><Relationship Id="rId2" Type="http://schemas.openxmlformats.org/officeDocument/2006/relationships/hyperlink" Target="http://www.cplusplus.com/reference/list/list/" TargetMode="Externa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Error_hiding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ibm.com/support/pages/best-practice-catching-and-re-throwing-java-exceptions" TargetMode="External"/><Relationship Id="rId4" Type="http://schemas.openxmlformats.org/officeDocument/2006/relationships/image" Target="../media/image2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pdgetrf/UWB_CSS342_2019_Fall/tree/master/class2/homework" TargetMode="Externa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youtu.be/oxuRxtrO2Ag" TargetMode="Externa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CSS342 Data Structures, Algorithms, and Discrete Mathematics (I)</a:t>
            </a:r>
          </a:p>
        </p:txBody>
      </p:sp>
    </p:spTree>
    <p:extLst>
      <p:ext uri="{BB962C8B-B14F-4D97-AF65-F5344CB8AC3E}">
        <p14:creationId xmlns:p14="http://schemas.microsoft.com/office/powerpoint/2010/main" val="19134775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351DB9E-2846-5848-95F8-52917946D31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0" y="1532539"/>
            <a:ext cx="2598800" cy="4015497"/>
          </a:xfrm>
        </p:spPr>
        <p:txBody>
          <a:bodyPr/>
          <a:lstStyle/>
          <a:p>
            <a:r>
              <a:rPr lang="en-US" sz="1800" dirty="0"/>
              <a:t>Class inheritance</a:t>
            </a:r>
          </a:p>
          <a:p>
            <a:pPr marL="0" indent="0">
              <a:buNone/>
            </a:pPr>
            <a:endParaRPr lang="en-US" sz="1800" dirty="0"/>
          </a:p>
          <a:p>
            <a:r>
              <a:rPr lang="en-US" sz="1800" dirty="0"/>
              <a:t>Polymorphism</a:t>
            </a:r>
          </a:p>
          <a:p>
            <a:endParaRPr lang="en-US" sz="1400" dirty="0"/>
          </a:p>
          <a:p>
            <a:pPr lvl="1"/>
            <a:r>
              <a:rPr lang="en-US" sz="1400" dirty="0"/>
              <a:t>Virtual members</a:t>
            </a:r>
          </a:p>
          <a:p>
            <a:pPr lvl="1"/>
            <a:endParaRPr lang="en-US" sz="1400" dirty="0"/>
          </a:p>
          <a:p>
            <a:pPr lvl="1"/>
            <a:r>
              <a:rPr lang="en-US" sz="1400" dirty="0"/>
              <a:t>Pointers to base class</a:t>
            </a:r>
          </a:p>
          <a:p>
            <a:pPr lvl="1"/>
            <a:endParaRPr lang="en-US" sz="1400" dirty="0"/>
          </a:p>
          <a:p>
            <a:pPr lvl="1"/>
            <a:r>
              <a:rPr lang="en-US" sz="1400" dirty="0"/>
              <a:t>Invoke derived </a:t>
            </a:r>
            <a:r>
              <a:rPr lang="en-US" sz="1400" dirty="0" err="1"/>
              <a:t>func</a:t>
            </a:r>
            <a:endParaRPr lang="en-US" sz="1400" dirty="0"/>
          </a:p>
          <a:p>
            <a:pPr lvl="1"/>
            <a:endParaRPr lang="en-US" sz="1400" dirty="0"/>
          </a:p>
          <a:p>
            <a:pPr lvl="1"/>
            <a:r>
              <a:rPr lang="en-US" sz="1400" dirty="0"/>
              <a:t>more example </a:t>
            </a:r>
            <a:r>
              <a:rPr lang="en-US" sz="1400" dirty="0">
                <a:hlinkClick r:id="rId2"/>
              </a:rPr>
              <a:t>here</a:t>
            </a:r>
            <a:endParaRPr lang="en-US" sz="1400" dirty="0"/>
          </a:p>
          <a:p>
            <a:endParaRPr lang="en-US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F131426-37B6-D846-9158-35CD3A70B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C++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3A6A230-B9F0-6F41-9B7B-13AF4B0142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8800" y="1189608"/>
            <a:ext cx="6472715" cy="50824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4CAF34E-8CA4-AF48-A798-2C1CA5AF0260}"/>
              </a:ext>
            </a:extLst>
          </p:cNvPr>
          <p:cNvSpPr/>
          <p:nvPr/>
        </p:nvSpPr>
        <p:spPr>
          <a:xfrm>
            <a:off x="2885243" y="3195961"/>
            <a:ext cx="1251751" cy="344326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C85914D-8D3A-084A-9314-E1F03811CD1B}"/>
              </a:ext>
            </a:extLst>
          </p:cNvPr>
          <p:cNvCxnSpPr/>
          <p:nvPr/>
        </p:nvCxnSpPr>
        <p:spPr>
          <a:xfrm>
            <a:off x="2148396" y="1873188"/>
            <a:ext cx="736847" cy="119848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6EF32FD-D1EF-2F46-B684-6F26541C5AD8}"/>
              </a:ext>
            </a:extLst>
          </p:cNvPr>
          <p:cNvCxnSpPr>
            <a:cxnSpLocks/>
          </p:cNvCxnSpPr>
          <p:nvPr/>
        </p:nvCxnSpPr>
        <p:spPr>
          <a:xfrm>
            <a:off x="2503503" y="3429000"/>
            <a:ext cx="3595456" cy="60393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74EE35A0-E775-874E-B9AB-494F47119819}"/>
              </a:ext>
            </a:extLst>
          </p:cNvPr>
          <p:cNvSpPr/>
          <p:nvPr/>
        </p:nvSpPr>
        <p:spPr>
          <a:xfrm>
            <a:off x="6187736" y="3942880"/>
            <a:ext cx="1067401" cy="238503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58CB398-F59F-1D4C-A35A-350D8EF76992}"/>
              </a:ext>
            </a:extLst>
          </p:cNvPr>
          <p:cNvCxnSpPr>
            <a:cxnSpLocks/>
          </p:cNvCxnSpPr>
          <p:nvPr/>
        </p:nvCxnSpPr>
        <p:spPr>
          <a:xfrm flipV="1">
            <a:off x="2148396" y="2147207"/>
            <a:ext cx="807869" cy="78242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E385E43A-4953-4248-9931-3516E3EAA719}"/>
              </a:ext>
            </a:extLst>
          </p:cNvPr>
          <p:cNvSpPr/>
          <p:nvPr/>
        </p:nvSpPr>
        <p:spPr>
          <a:xfrm>
            <a:off x="3049204" y="1873189"/>
            <a:ext cx="2434839" cy="39327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38B0F94-5A61-2545-8F49-69E568333D07}"/>
              </a:ext>
            </a:extLst>
          </p:cNvPr>
          <p:cNvCxnSpPr>
            <a:cxnSpLocks/>
          </p:cNvCxnSpPr>
          <p:nvPr/>
        </p:nvCxnSpPr>
        <p:spPr>
          <a:xfrm>
            <a:off x="2370338" y="3942880"/>
            <a:ext cx="3595456" cy="106532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B2E40A83-21BD-BC47-A734-82ADF30EA04D}"/>
              </a:ext>
            </a:extLst>
          </p:cNvPr>
          <p:cNvSpPr/>
          <p:nvPr/>
        </p:nvSpPr>
        <p:spPr>
          <a:xfrm>
            <a:off x="6104439" y="4696287"/>
            <a:ext cx="1067401" cy="669667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26724E2-CA39-6647-85BA-1286257185E1}"/>
              </a:ext>
            </a:extLst>
          </p:cNvPr>
          <p:cNvSpPr/>
          <p:nvPr/>
        </p:nvSpPr>
        <p:spPr>
          <a:xfrm>
            <a:off x="3993466" y="679928"/>
            <a:ext cx="37763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“</a:t>
            </a:r>
            <a:r>
              <a:rPr lang="en-US" dirty="0" err="1">
                <a:solidFill>
                  <a:srgbClr val="FF0000"/>
                </a:solidFill>
              </a:rPr>
              <a:t>DerivedA</a:t>
            </a:r>
            <a:r>
              <a:rPr lang="en-US" dirty="0">
                <a:solidFill>
                  <a:srgbClr val="FF0000"/>
                </a:solidFill>
              </a:rPr>
              <a:t> class is a kind of Base class"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7F94B39-0748-2D48-972E-0CA407291671}"/>
              </a:ext>
            </a:extLst>
          </p:cNvPr>
          <p:cNvSpPr/>
          <p:nvPr/>
        </p:nvSpPr>
        <p:spPr>
          <a:xfrm>
            <a:off x="1062701" y="6452986"/>
            <a:ext cx="64078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Same base pointer, different functions invoked (dynamic binding)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F37BD72-CD80-5C49-ABD9-581666B3F7E2}"/>
              </a:ext>
            </a:extLst>
          </p:cNvPr>
          <p:cNvCxnSpPr>
            <a:cxnSpLocks/>
          </p:cNvCxnSpPr>
          <p:nvPr/>
        </p:nvCxnSpPr>
        <p:spPr>
          <a:xfrm flipV="1">
            <a:off x="3090608" y="5360259"/>
            <a:ext cx="2875186" cy="108084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A1A5EB5-7093-BB4F-ADA3-97DCCE8A10D6}"/>
              </a:ext>
            </a:extLst>
          </p:cNvPr>
          <p:cNvCxnSpPr>
            <a:cxnSpLocks/>
          </p:cNvCxnSpPr>
          <p:nvPr/>
        </p:nvCxnSpPr>
        <p:spPr>
          <a:xfrm flipH="1">
            <a:off x="4216893" y="956823"/>
            <a:ext cx="1267150" cy="211485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4236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14" grpId="0" animBg="1"/>
      <p:bldP spid="14" grpId="3" animBg="1"/>
      <p:bldP spid="20" grpId="0" animBg="1"/>
      <p:bldP spid="20" grpId="1" animBg="1"/>
      <p:bldP spid="30" grpId="0" animBg="1"/>
      <p:bldP spid="32" grpId="0"/>
      <p:bldP spid="32" grpId="1"/>
      <p:bldP spid="33" grpId="0"/>
      <p:bldP spid="33" grpId="1"/>
      <p:bldP spid="33" grpId="2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58DF5899-70AB-E14A-87B9-24D8311BE950}"/>
              </a:ext>
            </a:extLst>
          </p:cNvPr>
          <p:cNvSpPr/>
          <p:nvPr/>
        </p:nvSpPr>
        <p:spPr>
          <a:xfrm>
            <a:off x="2913529" y="2268071"/>
            <a:ext cx="3612777" cy="3612777"/>
          </a:xfrm>
          <a:prstGeom prst="ellipse">
            <a:avLst/>
          </a:prstGeom>
          <a:solidFill>
            <a:schemeClr val="bg2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5D29477-33DD-4040-AE11-6623968770E5}"/>
              </a:ext>
            </a:extLst>
          </p:cNvPr>
          <p:cNvSpPr/>
          <p:nvPr/>
        </p:nvSpPr>
        <p:spPr>
          <a:xfrm>
            <a:off x="3307976" y="2814918"/>
            <a:ext cx="1990165" cy="1990165"/>
          </a:xfrm>
          <a:prstGeom prst="ellipse">
            <a:avLst/>
          </a:prstGeom>
          <a:solidFill>
            <a:schemeClr val="tx1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Base::Foo()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2A250ED-2012-D24D-89C3-AACB7AE64F56}"/>
              </a:ext>
            </a:extLst>
          </p:cNvPr>
          <p:cNvSpPr/>
          <p:nvPr/>
        </p:nvSpPr>
        <p:spPr>
          <a:xfrm>
            <a:off x="4077240" y="5158299"/>
            <a:ext cx="15274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Derived::Foo()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09F9B1E-C6FA-314F-99EA-88CACF783B2E}"/>
              </a:ext>
            </a:extLst>
          </p:cNvPr>
          <p:cNvCxnSpPr>
            <a:cxnSpLocks/>
          </p:cNvCxnSpPr>
          <p:nvPr/>
        </p:nvCxnSpPr>
        <p:spPr>
          <a:xfrm flipV="1">
            <a:off x="1883357" y="3890682"/>
            <a:ext cx="1792172" cy="4572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F5AF2C8D-1B25-174B-A496-BCF0D4EA832B}"/>
              </a:ext>
            </a:extLst>
          </p:cNvPr>
          <p:cNvSpPr/>
          <p:nvPr/>
        </p:nvSpPr>
        <p:spPr>
          <a:xfrm>
            <a:off x="834737" y="4139916"/>
            <a:ext cx="10486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 -&gt; foo()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D3918D3-7798-734F-A3DB-99B8FEFF6E95}"/>
              </a:ext>
            </a:extLst>
          </p:cNvPr>
          <p:cNvSpPr/>
          <p:nvPr/>
        </p:nvSpPr>
        <p:spPr>
          <a:xfrm>
            <a:off x="3504807" y="3159187"/>
            <a:ext cx="11448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Base Class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52EB3FB-A45D-4E43-B6B9-4F0A11B1D1A9}"/>
              </a:ext>
            </a:extLst>
          </p:cNvPr>
          <p:cNvSpPr/>
          <p:nvPr/>
        </p:nvSpPr>
        <p:spPr>
          <a:xfrm>
            <a:off x="5728439" y="2268071"/>
            <a:ext cx="14343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Derived Class</a:t>
            </a:r>
          </a:p>
        </p:txBody>
      </p:sp>
      <p:sp>
        <p:nvSpPr>
          <p:cNvPr id="13" name="Title 2">
            <a:extLst>
              <a:ext uri="{FF2B5EF4-FFF2-40B4-BE49-F238E27FC236}">
                <a16:creationId xmlns:a16="http://schemas.microsoft.com/office/drawing/2014/main" id="{8179AEFD-D32D-BF4F-96EF-C5118BE93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756" y="371511"/>
            <a:ext cx="8183759" cy="991998"/>
          </a:xfrm>
        </p:spPr>
        <p:txBody>
          <a:bodyPr/>
          <a:lstStyle/>
          <a:p>
            <a:r>
              <a:rPr lang="en-US" dirty="0"/>
              <a:t>Base::foo() is NOT virtual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F35A949-28A8-8840-922A-825CE9E3ACDC}"/>
              </a:ext>
            </a:extLst>
          </p:cNvPr>
          <p:cNvSpPr/>
          <p:nvPr/>
        </p:nvSpPr>
        <p:spPr>
          <a:xfrm>
            <a:off x="458219" y="2814918"/>
            <a:ext cx="170751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4B2E83"/>
                </a:solidFill>
              </a:rPr>
              <a:t>Derived obj;</a:t>
            </a:r>
          </a:p>
          <a:p>
            <a:r>
              <a:rPr lang="en-US" b="1" dirty="0">
                <a:solidFill>
                  <a:srgbClr val="FF0000"/>
                </a:solidFill>
              </a:rPr>
              <a:t>Base</a:t>
            </a:r>
            <a:r>
              <a:rPr lang="en-US" dirty="0"/>
              <a:t> * p = &amp;obj;</a:t>
            </a:r>
          </a:p>
        </p:txBody>
      </p:sp>
    </p:spTree>
    <p:extLst>
      <p:ext uri="{BB962C8B-B14F-4D97-AF65-F5344CB8AC3E}">
        <p14:creationId xmlns:p14="http://schemas.microsoft.com/office/powerpoint/2010/main" val="9651791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58DF5899-70AB-E14A-87B9-24D8311BE950}"/>
              </a:ext>
            </a:extLst>
          </p:cNvPr>
          <p:cNvSpPr/>
          <p:nvPr/>
        </p:nvSpPr>
        <p:spPr>
          <a:xfrm>
            <a:off x="2913529" y="2268071"/>
            <a:ext cx="3612777" cy="361277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5D29477-33DD-4040-AE11-6623968770E5}"/>
              </a:ext>
            </a:extLst>
          </p:cNvPr>
          <p:cNvSpPr/>
          <p:nvPr/>
        </p:nvSpPr>
        <p:spPr>
          <a:xfrm>
            <a:off x="3307976" y="2814918"/>
            <a:ext cx="1990165" cy="1990165"/>
          </a:xfrm>
          <a:prstGeom prst="ellipse">
            <a:avLst/>
          </a:prstGeom>
          <a:solidFill>
            <a:schemeClr val="tx1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Base</a:t>
            </a:r>
            <a:r>
              <a:rPr lang="en-US" dirty="0"/>
              <a:t>::Foo()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2A250ED-2012-D24D-89C3-AACB7AE64F56}"/>
              </a:ext>
            </a:extLst>
          </p:cNvPr>
          <p:cNvSpPr/>
          <p:nvPr/>
        </p:nvSpPr>
        <p:spPr>
          <a:xfrm>
            <a:off x="4077240" y="5158299"/>
            <a:ext cx="15274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Derived::Foo()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1117F23-34CC-9D48-B874-BE561CF7CAC5}"/>
              </a:ext>
            </a:extLst>
          </p:cNvPr>
          <p:cNvSpPr/>
          <p:nvPr/>
        </p:nvSpPr>
        <p:spPr>
          <a:xfrm>
            <a:off x="458219" y="2814918"/>
            <a:ext cx="170751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4B2E83"/>
                </a:solidFill>
              </a:rPr>
              <a:t>Derived obj;</a:t>
            </a:r>
          </a:p>
          <a:p>
            <a:r>
              <a:rPr lang="en-US" b="1" dirty="0">
                <a:solidFill>
                  <a:srgbClr val="FF0000"/>
                </a:solidFill>
              </a:rPr>
              <a:t>Base</a:t>
            </a:r>
            <a:r>
              <a:rPr lang="en-US" dirty="0"/>
              <a:t> * p = &amp;obj;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09F9B1E-C6FA-314F-99EA-88CACF783B2E}"/>
              </a:ext>
            </a:extLst>
          </p:cNvPr>
          <p:cNvCxnSpPr>
            <a:cxnSpLocks/>
          </p:cNvCxnSpPr>
          <p:nvPr/>
        </p:nvCxnSpPr>
        <p:spPr>
          <a:xfrm>
            <a:off x="1963271" y="4401671"/>
            <a:ext cx="2008094" cy="86957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F5AF2C8D-1B25-174B-A496-BCF0D4EA832B}"/>
              </a:ext>
            </a:extLst>
          </p:cNvPr>
          <p:cNvSpPr/>
          <p:nvPr/>
        </p:nvSpPr>
        <p:spPr>
          <a:xfrm>
            <a:off x="834737" y="4139916"/>
            <a:ext cx="10486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 -&gt; foo()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D3918D3-7798-734F-A3DB-99B8FEFF6E95}"/>
              </a:ext>
            </a:extLst>
          </p:cNvPr>
          <p:cNvSpPr/>
          <p:nvPr/>
        </p:nvSpPr>
        <p:spPr>
          <a:xfrm>
            <a:off x="3504807" y="3159187"/>
            <a:ext cx="11448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Base Class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52EB3FB-A45D-4E43-B6B9-4F0A11B1D1A9}"/>
              </a:ext>
            </a:extLst>
          </p:cNvPr>
          <p:cNvSpPr/>
          <p:nvPr/>
        </p:nvSpPr>
        <p:spPr>
          <a:xfrm>
            <a:off x="5728439" y="2268071"/>
            <a:ext cx="14343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Derived Class</a:t>
            </a:r>
          </a:p>
        </p:txBody>
      </p:sp>
      <p:sp>
        <p:nvSpPr>
          <p:cNvPr id="13" name="Title 2">
            <a:extLst>
              <a:ext uri="{FF2B5EF4-FFF2-40B4-BE49-F238E27FC236}">
                <a16:creationId xmlns:a16="http://schemas.microsoft.com/office/drawing/2014/main" id="{084964D2-D384-E041-8E9A-3A1417F294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756" y="371511"/>
            <a:ext cx="8183759" cy="991998"/>
          </a:xfrm>
        </p:spPr>
        <p:txBody>
          <a:bodyPr/>
          <a:lstStyle/>
          <a:p>
            <a:r>
              <a:rPr lang="en-US" dirty="0"/>
              <a:t>Base::foo() is virtual</a:t>
            </a:r>
          </a:p>
        </p:txBody>
      </p:sp>
    </p:spTree>
    <p:extLst>
      <p:ext uri="{BB962C8B-B14F-4D97-AF65-F5344CB8AC3E}">
        <p14:creationId xmlns:p14="http://schemas.microsoft.com/office/powerpoint/2010/main" val="40690471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24BD776-DDE8-2849-94C1-0B51DB88922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620183"/>
            <a:ext cx="8196210" cy="4015497"/>
          </a:xfrm>
        </p:spPr>
        <p:txBody>
          <a:bodyPr/>
          <a:lstStyle/>
          <a:p>
            <a:r>
              <a:rPr lang="en-US" dirty="0"/>
              <a:t>A card class</a:t>
            </a:r>
          </a:p>
          <a:p>
            <a:pPr lvl="1"/>
            <a:r>
              <a:rPr lang="en-US" sz="1800" dirty="0"/>
              <a:t>Has only </a:t>
            </a:r>
            <a:r>
              <a:rPr lang="en-US" sz="1800" dirty="0">
                <a:highlight>
                  <a:srgbClr val="FFFF00"/>
                </a:highlight>
              </a:rPr>
              <a:t>one</a:t>
            </a:r>
            <a:r>
              <a:rPr lang="en-US" sz="1800" dirty="0"/>
              <a:t> member function called </a:t>
            </a:r>
            <a:r>
              <a:rPr lang="en-US" sz="1800" i="1" dirty="0">
                <a:highlight>
                  <a:srgbClr val="FFFF00"/>
                </a:highlight>
              </a:rPr>
              <a:t>area</a:t>
            </a:r>
            <a:r>
              <a:rPr lang="en-US" sz="1800" dirty="0">
                <a:highlight>
                  <a:srgbClr val="FFFF00"/>
                </a:highlight>
              </a:rPr>
              <a:t>()</a:t>
            </a:r>
            <a:r>
              <a:rPr lang="en-US" sz="1800" dirty="0"/>
              <a:t> that returns the area of the card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Write the class for card, square card and circular card</a:t>
            </a:r>
          </a:p>
          <a:p>
            <a:pPr lvl="1"/>
            <a:r>
              <a:rPr lang="en-US" i="1" dirty="0"/>
              <a:t>area</a:t>
            </a:r>
            <a:r>
              <a:rPr lang="en-US" dirty="0"/>
              <a:t>() is implemented in the way of polymorphism</a:t>
            </a:r>
          </a:p>
          <a:p>
            <a:pPr lvl="1"/>
            <a:r>
              <a:rPr lang="en-US" dirty="0">
                <a:highlight>
                  <a:srgbClr val="00FFFF"/>
                </a:highlight>
              </a:rPr>
              <a:t>Unit is </a:t>
            </a:r>
            <a:r>
              <a:rPr lang="en-US" i="1" dirty="0">
                <a:highlight>
                  <a:srgbClr val="00FFFF"/>
                </a:highlight>
              </a:rPr>
              <a:t>float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94AF2E3-79E1-4E42-9FFD-F0D2CEAA9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C++ Exercise</a:t>
            </a:r>
          </a:p>
        </p:txBody>
      </p:sp>
      <p:sp>
        <p:nvSpPr>
          <p:cNvPr id="5" name="Cloud 4">
            <a:extLst>
              <a:ext uri="{FF2B5EF4-FFF2-40B4-BE49-F238E27FC236}">
                <a16:creationId xmlns:a16="http://schemas.microsoft.com/office/drawing/2014/main" id="{2E5888D4-DA27-F046-B40D-211398990CF7}"/>
              </a:ext>
            </a:extLst>
          </p:cNvPr>
          <p:cNvSpPr/>
          <p:nvPr/>
        </p:nvSpPr>
        <p:spPr>
          <a:xfrm>
            <a:off x="985364" y="3839415"/>
            <a:ext cx="1447060" cy="1198485"/>
          </a:xfrm>
          <a:prstGeom prst="cloud">
            <a:avLst/>
          </a:prstGeom>
          <a:noFill/>
          <a:ln w="22225">
            <a:solidFill>
              <a:srgbClr val="4B2E83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card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ED68CB7-7712-7C48-96C9-F06BA4DB2261}"/>
              </a:ext>
            </a:extLst>
          </p:cNvPr>
          <p:cNvSpPr/>
          <p:nvPr/>
        </p:nvSpPr>
        <p:spPr>
          <a:xfrm>
            <a:off x="3959441" y="2623086"/>
            <a:ext cx="1109709" cy="1349406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rectangle Card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C30B220-53BF-3543-AC75-AD19912E8F3B}"/>
              </a:ext>
            </a:extLst>
          </p:cNvPr>
          <p:cNvSpPr/>
          <p:nvPr/>
        </p:nvSpPr>
        <p:spPr>
          <a:xfrm>
            <a:off x="5732560" y="3528277"/>
            <a:ext cx="1757779" cy="1757779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Circular Card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98752B1-DAE5-7448-8C54-E46D8C838D0C}"/>
              </a:ext>
            </a:extLst>
          </p:cNvPr>
          <p:cNvSpPr/>
          <p:nvPr/>
        </p:nvSpPr>
        <p:spPr>
          <a:xfrm>
            <a:off x="5069150" y="2623086"/>
            <a:ext cx="221621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Area = width x height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5F2053C-002F-FF45-A03C-359AAD9B7AC3}"/>
              </a:ext>
            </a:extLst>
          </p:cNvPr>
          <p:cNvSpPr/>
          <p:nvPr/>
        </p:nvSpPr>
        <p:spPr>
          <a:xfrm>
            <a:off x="7195579" y="3529456"/>
            <a:ext cx="221621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Area = pi x radius</a:t>
            </a:r>
            <a:r>
              <a:rPr lang="en-US" baseline="30000" dirty="0"/>
              <a:t>2</a:t>
            </a:r>
            <a:r>
              <a:rPr lang="en-US" dirty="0"/>
              <a:t>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2040BC8-EE73-9744-BB52-2F61A6C03E40}"/>
              </a:ext>
            </a:extLst>
          </p:cNvPr>
          <p:cNvSpPr/>
          <p:nvPr/>
        </p:nvSpPr>
        <p:spPr>
          <a:xfrm>
            <a:off x="1617216" y="5171395"/>
            <a:ext cx="221621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Area = ??</a:t>
            </a:r>
          </a:p>
        </p:txBody>
      </p:sp>
    </p:spTree>
    <p:extLst>
      <p:ext uri="{BB962C8B-B14F-4D97-AF65-F5344CB8AC3E}">
        <p14:creationId xmlns:p14="http://schemas.microsoft.com/office/powerpoint/2010/main" val="3478049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/>
      <p:bldP spid="9" grpId="0"/>
      <p:bldP spid="1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8A1E5EC-1A7E-4842-BF73-08557A524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C++ Exercise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C3F04C-DD6C-2F4D-963E-252FF4AFDF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029" b="-2211"/>
          <a:stretch/>
        </p:blipFill>
        <p:spPr>
          <a:xfrm>
            <a:off x="1103916" y="2831540"/>
            <a:ext cx="6936168" cy="37485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4F55CC9-9B3F-9642-8614-3C7A4968F3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041286"/>
            <a:ext cx="3595594" cy="13799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99631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48959F7-AA75-554C-A7EA-EDB759FBF63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Template</a:t>
            </a:r>
          </a:p>
          <a:p>
            <a:endParaRPr lang="en-US" dirty="0"/>
          </a:p>
          <a:p>
            <a:pPr lvl="1"/>
            <a:r>
              <a:rPr lang="en-US" dirty="0"/>
              <a:t>A parameterized blueprint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Function Template (code: </a:t>
            </a:r>
            <a:r>
              <a:rPr lang="en-US" dirty="0" err="1"/>
              <a:t>function_template</a:t>
            </a:r>
            <a:r>
              <a:rPr lang="en-US" dirty="0"/>
              <a:t>)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Class Template (code: </a:t>
            </a:r>
            <a:r>
              <a:rPr lang="en-US" dirty="0" err="1"/>
              <a:t>card_exercise</a:t>
            </a:r>
            <a:r>
              <a:rPr lang="en-US" dirty="0"/>
              <a:t>/</a:t>
            </a:r>
            <a:r>
              <a:rPr lang="en-US" dirty="0" err="1"/>
              <a:t>templated_version</a:t>
            </a:r>
            <a:r>
              <a:rPr lang="en-US" dirty="0"/>
              <a:t>/)</a:t>
            </a: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0A0A6A3E-B0BE-684D-A854-ED19E1B30D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756" y="371511"/>
            <a:ext cx="8183759" cy="991998"/>
          </a:xfrm>
        </p:spPr>
        <p:txBody>
          <a:bodyPr/>
          <a:lstStyle/>
          <a:p>
            <a:r>
              <a:rPr lang="en-US" dirty="0"/>
              <a:t>C++ Review</a:t>
            </a:r>
          </a:p>
        </p:txBody>
      </p:sp>
    </p:spTree>
    <p:extLst>
      <p:ext uri="{BB962C8B-B14F-4D97-AF65-F5344CB8AC3E}">
        <p14:creationId xmlns:p14="http://schemas.microsoft.com/office/powerpoint/2010/main" val="8342288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1E2141C-0815-0F43-95B1-DE633B8D47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Makefile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33448D2-5D27-9542-8850-68C5F494E8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2874" y="1651689"/>
            <a:ext cx="6138662" cy="423765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C8A1C48-11B3-2F45-BC4C-E4EF87B4D048}"/>
              </a:ext>
            </a:extLst>
          </p:cNvPr>
          <p:cNvSpPr/>
          <p:nvPr/>
        </p:nvSpPr>
        <p:spPr>
          <a:xfrm>
            <a:off x="2748383" y="2616907"/>
            <a:ext cx="3661295" cy="39327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F1EA0F-203C-7F45-80B9-F066B70DDA12}"/>
              </a:ext>
            </a:extLst>
          </p:cNvPr>
          <p:cNvSpPr txBox="1"/>
          <p:nvPr/>
        </p:nvSpPr>
        <p:spPr>
          <a:xfrm>
            <a:off x="3304582" y="2247575"/>
            <a:ext cx="1495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dependencies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48DEA57-10CE-E940-9091-B9E22346E473}"/>
              </a:ext>
            </a:extLst>
          </p:cNvPr>
          <p:cNvSpPr/>
          <p:nvPr/>
        </p:nvSpPr>
        <p:spPr>
          <a:xfrm>
            <a:off x="1550757" y="2834954"/>
            <a:ext cx="5000963" cy="39327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38795C4-1197-9349-8239-49EFA8CC2E3A}"/>
              </a:ext>
            </a:extLst>
          </p:cNvPr>
          <p:cNvSpPr txBox="1"/>
          <p:nvPr/>
        </p:nvSpPr>
        <p:spPr>
          <a:xfrm>
            <a:off x="2106956" y="2465622"/>
            <a:ext cx="856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actions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B978815-09FE-E244-9970-5303DE262DD9}"/>
              </a:ext>
            </a:extLst>
          </p:cNvPr>
          <p:cNvSpPr txBox="1"/>
          <p:nvPr/>
        </p:nvSpPr>
        <p:spPr>
          <a:xfrm>
            <a:off x="1647605" y="2300931"/>
            <a:ext cx="577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goal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DFEEB2A-11AD-B54F-8AC2-69DC2E364BF2}"/>
              </a:ext>
            </a:extLst>
          </p:cNvPr>
          <p:cNvSpPr/>
          <p:nvPr/>
        </p:nvSpPr>
        <p:spPr>
          <a:xfrm>
            <a:off x="1242874" y="2650288"/>
            <a:ext cx="1495922" cy="39327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07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/>
      <p:bldP spid="8" grpId="1"/>
      <p:bldP spid="10" grpId="0" animBg="1"/>
      <p:bldP spid="11" grpId="0"/>
      <p:bldP spid="14" grpId="2"/>
      <p:bldP spid="14" grpId="3"/>
      <p:bldP spid="15" grpId="1" animBg="1"/>
      <p:bldP spid="15" grpId="2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BE6874B-33E0-3448-81F5-8B0C20EF4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Makefile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E47B52-AE32-9D40-9836-3319D5B8605E}"/>
              </a:ext>
            </a:extLst>
          </p:cNvPr>
          <p:cNvSpPr txBox="1"/>
          <p:nvPr/>
        </p:nvSpPr>
        <p:spPr>
          <a:xfrm>
            <a:off x="1685365" y="112955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436560-5B7E-4D45-9E5C-27C8D0B8D2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517" y="1962191"/>
            <a:ext cx="6702612" cy="430152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A2C2FD2-3768-DA46-BCEB-B51496923EF0}"/>
              </a:ext>
            </a:extLst>
          </p:cNvPr>
          <p:cNvSpPr/>
          <p:nvPr/>
        </p:nvSpPr>
        <p:spPr>
          <a:xfrm>
            <a:off x="5011271" y="2969425"/>
            <a:ext cx="1013011" cy="39327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EEF91E3-B8F4-1B46-8BA9-B302FCD86BBF}"/>
              </a:ext>
            </a:extLst>
          </p:cNvPr>
          <p:cNvSpPr/>
          <p:nvPr/>
        </p:nvSpPr>
        <p:spPr>
          <a:xfrm>
            <a:off x="4659901" y="4923281"/>
            <a:ext cx="1013011" cy="39327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5201ADC-B286-F44F-827C-A61849572CE9}"/>
              </a:ext>
            </a:extLst>
          </p:cNvPr>
          <p:cNvCxnSpPr>
            <a:cxnSpLocks/>
            <a:stCxn id="6" idx="2"/>
          </p:cNvCxnSpPr>
          <p:nvPr/>
        </p:nvCxnSpPr>
        <p:spPr>
          <a:xfrm flipH="1">
            <a:off x="5166406" y="3362695"/>
            <a:ext cx="351371" cy="156058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4190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CBCF6C2-4E32-D941-9BE7-24E3CE4B388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Tools that write </a:t>
            </a:r>
            <a:r>
              <a:rPr lang="en-US" dirty="0" err="1"/>
              <a:t>Makefile</a:t>
            </a:r>
            <a:r>
              <a:rPr lang="en-US" dirty="0"/>
              <a:t> for you!</a:t>
            </a:r>
          </a:p>
          <a:p>
            <a:r>
              <a:rPr lang="en-US" dirty="0"/>
              <a:t>Cross-platform (Yes, </a:t>
            </a:r>
            <a:r>
              <a:rPr lang="en-US" dirty="0">
                <a:hlinkClick r:id="rId2"/>
              </a:rPr>
              <a:t>Windows</a:t>
            </a:r>
            <a:r>
              <a:rPr lang="en-US" dirty="0"/>
              <a:t> too)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9ECFFDC-EBCE-7F4B-BACF-45DFD809D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CMake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3BF556-0098-E548-969F-37B80266F1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718" y="3027284"/>
            <a:ext cx="3494585" cy="33494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492F4B0-D3E2-5448-A381-A8EB6C1CD181}"/>
              </a:ext>
            </a:extLst>
          </p:cNvPr>
          <p:cNvSpPr/>
          <p:nvPr/>
        </p:nvSpPr>
        <p:spPr>
          <a:xfrm>
            <a:off x="3780952" y="5652816"/>
            <a:ext cx="136184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dirty="0" err="1"/>
              <a:t>cmake</a:t>
            </a:r>
            <a:r>
              <a:rPr lang="en-US" dirty="0"/>
              <a:t> .</a:t>
            </a:r>
          </a:p>
          <a:p>
            <a:pPr lvl="1"/>
            <a:r>
              <a:rPr lang="en-US" dirty="0"/>
              <a:t>make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FEE21BA-3163-414D-BA6E-746782ABEA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7945" y="3344918"/>
            <a:ext cx="3927996" cy="168342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9876A5B-BDF3-124C-8941-BE27F0E6808B}"/>
              </a:ext>
            </a:extLst>
          </p:cNvPr>
          <p:cNvSpPr/>
          <p:nvPr/>
        </p:nvSpPr>
        <p:spPr>
          <a:xfrm>
            <a:off x="6325747" y="4036862"/>
            <a:ext cx="672392" cy="299538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7F7AFEB-FDB5-4D49-A470-67EE00A4BBF4}"/>
              </a:ext>
            </a:extLst>
          </p:cNvPr>
          <p:cNvSpPr/>
          <p:nvPr/>
        </p:nvSpPr>
        <p:spPr>
          <a:xfrm>
            <a:off x="4602324" y="4689481"/>
            <a:ext cx="672392" cy="299538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B4F8130-291A-684E-8DF4-24C542FA7E87}"/>
              </a:ext>
            </a:extLst>
          </p:cNvPr>
          <p:cNvSpPr txBox="1"/>
          <p:nvPr/>
        </p:nvSpPr>
        <p:spPr>
          <a:xfrm>
            <a:off x="659305" y="6486489"/>
            <a:ext cx="2284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5"/>
              </a:rPr>
              <a:t>A good CMake tutorial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9516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 animBg="1"/>
      <p:bldP spid="1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8FBA8D7-3B61-6347-98AB-CFC4CA8F099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Naming convention</a:t>
            </a:r>
          </a:p>
          <a:p>
            <a:pPr lvl="1"/>
            <a:r>
              <a:rPr lang="en-US" dirty="0"/>
              <a:t>Not strict</a:t>
            </a:r>
          </a:p>
          <a:p>
            <a:pPr marL="457200" lvl="1" indent="0">
              <a:buNone/>
            </a:pPr>
            <a:endParaRPr lang="en-US" dirty="0">
              <a:hlinkClick r:id="rId2"/>
            </a:endParaRPr>
          </a:p>
          <a:p>
            <a:pPr lvl="1"/>
            <a:r>
              <a:rPr lang="en-US" dirty="0">
                <a:hlinkClick r:id="rId2"/>
              </a:rPr>
              <a:t>https://gist.github.com/lefticus/10191322</a:t>
            </a:r>
            <a:endParaRPr lang="en-US" dirty="0"/>
          </a:p>
          <a:p>
            <a:endParaRPr lang="en-US" dirty="0"/>
          </a:p>
          <a:p>
            <a:r>
              <a:rPr lang="en-US" dirty="0"/>
              <a:t>Bottomline: </a:t>
            </a:r>
          </a:p>
          <a:p>
            <a:pPr lvl="1"/>
            <a:r>
              <a:rPr lang="en-US" dirty="0"/>
              <a:t>Pick and follow a rule set</a:t>
            </a:r>
          </a:p>
          <a:p>
            <a:pPr lvl="1"/>
            <a:r>
              <a:rPr lang="en-US" dirty="0"/>
              <a:t>Be consistent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D973DB2-CDFC-FF47-B5EB-9C2E0AA02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Coding</a:t>
            </a:r>
          </a:p>
        </p:txBody>
      </p:sp>
    </p:spTree>
    <p:extLst>
      <p:ext uri="{BB962C8B-B14F-4D97-AF65-F5344CB8AC3E}">
        <p14:creationId xmlns:p14="http://schemas.microsoft.com/office/powerpoint/2010/main" val="16680214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79A4919-2B31-584A-9B86-5D9830B3ECE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187405"/>
            <a:ext cx="8196210" cy="4015497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Join Disco (</a:t>
            </a:r>
            <a:r>
              <a:rPr lang="en-US" b="0" dirty="0"/>
              <a:t>last call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sz="500" dirty="0"/>
          </a:p>
          <a:p>
            <a:r>
              <a:rPr lang="en-US" dirty="0"/>
              <a:t>Get comfortable with write C++, </a:t>
            </a:r>
            <a:r>
              <a:rPr lang="en-US" dirty="0" err="1"/>
              <a:t>Makefile</a:t>
            </a:r>
            <a:endParaRPr lang="en-US" dirty="0"/>
          </a:p>
          <a:p>
            <a:endParaRPr lang="en-US" sz="800" dirty="0"/>
          </a:p>
          <a:p>
            <a:r>
              <a:rPr lang="en-US" dirty="0"/>
              <a:t>Get familiar with </a:t>
            </a:r>
            <a:r>
              <a:rPr lang="en-US" dirty="0" err="1"/>
              <a:t>CMake</a:t>
            </a:r>
            <a:endParaRPr lang="en-US" dirty="0"/>
          </a:p>
          <a:p>
            <a:endParaRPr lang="en-US" sz="800" dirty="0"/>
          </a:p>
          <a:p>
            <a:r>
              <a:rPr lang="en-US" dirty="0"/>
              <a:t>OOP design</a:t>
            </a:r>
          </a:p>
          <a:p>
            <a:endParaRPr lang="en-US" sz="600" dirty="0"/>
          </a:p>
          <a:p>
            <a:r>
              <a:rPr lang="en-US" dirty="0"/>
              <a:t>Better Code/Testing Quality</a:t>
            </a:r>
          </a:p>
          <a:p>
            <a:endParaRPr lang="en-US" dirty="0"/>
          </a:p>
          <a:p>
            <a:r>
              <a:rPr lang="en-US" dirty="0"/>
              <a:t>Textbook “</a:t>
            </a:r>
            <a:r>
              <a:rPr lang="en-US" b="0" dirty="0"/>
              <a:t>Data Abstraction &amp; Problem Solving With C++”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34223F4-2673-F54D-9ADD-D58A12D6C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by the end of this week (10/8, 10/10)</a:t>
            </a:r>
          </a:p>
        </p:txBody>
      </p:sp>
    </p:spTree>
    <p:extLst>
      <p:ext uri="{BB962C8B-B14F-4D97-AF65-F5344CB8AC3E}">
        <p14:creationId xmlns:p14="http://schemas.microsoft.com/office/powerpoint/2010/main" val="15328979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516E4BE-C558-1A41-A6BB-7789184D7B3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503641"/>
            <a:ext cx="8196210" cy="4015497"/>
          </a:xfrm>
        </p:spPr>
        <p:txBody>
          <a:bodyPr/>
          <a:lstStyle/>
          <a:p>
            <a:r>
              <a:rPr lang="en-US" dirty="0"/>
              <a:t>Avoid duplicates</a:t>
            </a:r>
          </a:p>
          <a:p>
            <a:pPr lvl="1"/>
            <a:r>
              <a:rPr lang="en-US" dirty="0"/>
              <a:t>No same logic more than once!</a:t>
            </a:r>
          </a:p>
          <a:p>
            <a:pPr lvl="1"/>
            <a:r>
              <a:rPr lang="en-US" dirty="0"/>
              <a:t>No same constants more than once</a:t>
            </a:r>
          </a:p>
          <a:p>
            <a:endParaRPr lang="en-US" sz="1400" dirty="0"/>
          </a:p>
          <a:p>
            <a:r>
              <a:rPr lang="en-US" dirty="0"/>
              <a:t>Comments</a:t>
            </a:r>
          </a:p>
          <a:p>
            <a:pPr lvl="1"/>
            <a:r>
              <a:rPr lang="en-US" dirty="0"/>
              <a:t>On intent, not action</a:t>
            </a:r>
          </a:p>
          <a:p>
            <a:endParaRPr lang="en-US" dirty="0"/>
          </a:p>
          <a:p>
            <a:r>
              <a:rPr lang="en-US" dirty="0"/>
              <a:t>Modular</a:t>
            </a:r>
          </a:p>
          <a:p>
            <a:pPr lvl="1"/>
            <a:r>
              <a:rPr lang="en-US" dirty="0"/>
              <a:t>Cohesion: 1 task per module</a:t>
            </a:r>
          </a:p>
          <a:p>
            <a:pPr lvl="1"/>
            <a:r>
              <a:rPr lang="en-US" dirty="0"/>
              <a:t>Coupling: As loosely coupled as possible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sz="500" dirty="0"/>
          </a:p>
          <a:p>
            <a:r>
              <a:rPr lang="en-US" dirty="0"/>
              <a:t>Variable Naming</a:t>
            </a:r>
          </a:p>
          <a:p>
            <a:pPr lvl="1"/>
            <a:r>
              <a:rPr lang="en-US" dirty="0">
                <a:hlinkClick r:id="rId2"/>
              </a:rPr>
              <a:t>Jacob’s guide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F160301-2AF2-D04A-91BE-DED1CA4F05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Coding</a:t>
            </a:r>
          </a:p>
        </p:txBody>
      </p:sp>
    </p:spTree>
    <p:extLst>
      <p:ext uri="{BB962C8B-B14F-4D97-AF65-F5344CB8AC3E}">
        <p14:creationId xmlns:p14="http://schemas.microsoft.com/office/powerpoint/2010/main" val="37718058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2040321-680A-C44A-B7B6-435A74A2A6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29816E-95EF-DF44-AE30-AFD2ADBD69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5897"/>
          <a:stretch/>
        </p:blipFill>
        <p:spPr>
          <a:xfrm>
            <a:off x="263712" y="2178424"/>
            <a:ext cx="3304241" cy="281444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1E1A0AB-E510-E844-9605-9F7FDA4D3A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2256" y="2178423"/>
            <a:ext cx="4889750" cy="281444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9016CF6-B0AC-CE40-B909-322B7777EB4F}"/>
              </a:ext>
            </a:extLst>
          </p:cNvPr>
          <p:cNvSpPr/>
          <p:nvPr/>
        </p:nvSpPr>
        <p:spPr>
          <a:xfrm>
            <a:off x="188258" y="5136793"/>
            <a:ext cx="521745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hlinkClick r:id="rId4"/>
              </a:rPr>
              <a:t>https://a-nickels-worth.blogspot.com/2016/04/a-guide-to-naming-variables.html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740893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2B78865-9A58-0C45-A7F9-56FA1978103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Testing</a:t>
            </a:r>
          </a:p>
          <a:p>
            <a:pPr lvl="1"/>
            <a:r>
              <a:rPr lang="en-US" dirty="0"/>
              <a:t>Unit tests: </a:t>
            </a:r>
          </a:p>
          <a:p>
            <a:pPr lvl="2"/>
            <a:r>
              <a:rPr lang="en-US" b="0" dirty="0"/>
              <a:t>individual </a:t>
            </a:r>
            <a:r>
              <a:rPr lang="en-US" dirty="0"/>
              <a:t>units</a:t>
            </a:r>
            <a:r>
              <a:rPr lang="en-US" b="0" dirty="0"/>
              <a:t>/ components of a software are tested</a:t>
            </a:r>
          </a:p>
          <a:p>
            <a:pPr lvl="2"/>
            <a:r>
              <a:rPr lang="en-US" b="0" dirty="0"/>
              <a:t>smallest testable unit</a:t>
            </a:r>
          </a:p>
          <a:p>
            <a:pPr lvl="3"/>
            <a:r>
              <a:rPr lang="en-US" b="0" dirty="0" err="1"/>
              <a:t>MyArray</a:t>
            </a:r>
            <a:r>
              <a:rPr lang="en-US" b="0" dirty="0"/>
              <a:t>::Sort()</a:t>
            </a:r>
          </a:p>
          <a:p>
            <a:pPr lvl="3"/>
            <a:r>
              <a:rPr lang="en-US" b="0" dirty="0" err="1"/>
              <a:t>MyArray</a:t>
            </a:r>
            <a:r>
              <a:rPr lang="en-US" b="0" dirty="0"/>
              <a:t>::Reverse()</a:t>
            </a:r>
          </a:p>
          <a:p>
            <a:pPr lvl="3"/>
            <a:r>
              <a:rPr lang="en-US" b="0" dirty="0" err="1"/>
              <a:t>MyArray</a:t>
            </a:r>
            <a:r>
              <a:rPr lang="en-US" b="0" dirty="0"/>
              <a:t>::Swap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>
                <a:solidFill>
                  <a:schemeClr val="bg2">
                    <a:lumMod val="65000"/>
                  </a:schemeClr>
                </a:solidFill>
              </a:rPr>
              <a:t>Integration tests</a:t>
            </a:r>
            <a:endParaRPr lang="en-US" dirty="0"/>
          </a:p>
          <a:p>
            <a:endParaRPr lang="en-US" dirty="0"/>
          </a:p>
          <a:p>
            <a:r>
              <a:rPr lang="en-US" dirty="0"/>
              <a:t>Test Driven Development</a:t>
            </a:r>
          </a:p>
          <a:p>
            <a:pPr lvl="1"/>
            <a:r>
              <a:rPr lang="en-US" dirty="0"/>
              <a:t>Video: </a:t>
            </a:r>
            <a:r>
              <a:rPr lang="en-US" dirty="0">
                <a:hlinkClick r:id="rId2"/>
              </a:rPr>
              <a:t>“</a:t>
            </a:r>
            <a:r>
              <a:rPr lang="en-US" b="0" dirty="0">
                <a:hlinkClick r:id="rId2"/>
              </a:rPr>
              <a:t>TDD, Where Did It All Go Wrong”</a:t>
            </a:r>
            <a:endParaRPr lang="en-US" b="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1182F41-467D-6C48-8519-30A83E47D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Coding</a:t>
            </a:r>
          </a:p>
        </p:txBody>
      </p:sp>
    </p:spTree>
    <p:extLst>
      <p:ext uri="{BB962C8B-B14F-4D97-AF65-F5344CB8AC3E}">
        <p14:creationId xmlns:p14="http://schemas.microsoft.com/office/powerpoint/2010/main" val="18185574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CADC2EB-3C6C-FE41-A7ED-1599242A7D2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CCBED44-C54E-2F44-A0B4-6E6DD9AD8A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END OF C++ REVIEW</a:t>
            </a:r>
          </a:p>
        </p:txBody>
      </p:sp>
    </p:spTree>
    <p:extLst>
      <p:ext uri="{BB962C8B-B14F-4D97-AF65-F5344CB8AC3E}">
        <p14:creationId xmlns:p14="http://schemas.microsoft.com/office/powerpoint/2010/main" val="38983274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58E0172-1B80-0444-B1EB-107ED2EF14B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665005"/>
            <a:ext cx="8196210" cy="4015497"/>
          </a:xfrm>
        </p:spPr>
        <p:txBody>
          <a:bodyPr/>
          <a:lstStyle/>
          <a:p>
            <a:r>
              <a:rPr lang="en-US" dirty="0"/>
              <a:t>What does “problem solving” mean?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Give a list of elements, implement the following function:</a:t>
            </a:r>
          </a:p>
          <a:p>
            <a:pPr lvl="1"/>
            <a:endParaRPr lang="en-US" dirty="0"/>
          </a:p>
          <a:p>
            <a:pPr lvl="2"/>
            <a:r>
              <a:rPr lang="en-US" dirty="0"/>
              <a:t>Add an element to the back of the list  </a:t>
            </a:r>
            <a:r>
              <a:rPr lang="en-US" i="1" dirty="0" err="1"/>
              <a:t>push_back</a:t>
            </a:r>
            <a:r>
              <a:rPr lang="en-US" i="1" dirty="0"/>
              <a:t>(…)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Remove an element from the front of the list </a:t>
            </a:r>
            <a:r>
              <a:rPr lang="en-US" i="1" dirty="0" err="1"/>
              <a:t>pop_front</a:t>
            </a:r>
            <a:r>
              <a:rPr lang="en-US" i="1" dirty="0"/>
              <a:t>(…)</a:t>
            </a:r>
          </a:p>
          <a:p>
            <a:pPr lvl="2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736170A-2F18-5E4A-8D04-01A4BC73B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Object-Oriented Analysis And Design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510325E-F900-9048-AFB9-CB1E3737E4DC}"/>
              </a:ext>
            </a:extLst>
          </p:cNvPr>
          <p:cNvSpPr/>
          <p:nvPr/>
        </p:nvSpPr>
        <p:spPr>
          <a:xfrm>
            <a:off x="5710940" y="4819936"/>
            <a:ext cx="466164" cy="466164"/>
          </a:xfrm>
          <a:prstGeom prst="rect">
            <a:avLst/>
          </a:prstGeom>
          <a:solidFill>
            <a:schemeClr val="bg2"/>
          </a:solidFill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A697A18-ACC6-F342-B3A0-610BABEEF73C}"/>
              </a:ext>
            </a:extLst>
          </p:cNvPr>
          <p:cNvSpPr/>
          <p:nvPr/>
        </p:nvSpPr>
        <p:spPr>
          <a:xfrm>
            <a:off x="6177104" y="4819936"/>
            <a:ext cx="466164" cy="466164"/>
          </a:xfrm>
          <a:prstGeom prst="rect">
            <a:avLst/>
          </a:prstGeom>
          <a:solidFill>
            <a:schemeClr val="bg2"/>
          </a:solidFill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DE7E2CA-316B-5B4B-AB7E-B366B003A82D}"/>
              </a:ext>
            </a:extLst>
          </p:cNvPr>
          <p:cNvSpPr/>
          <p:nvPr/>
        </p:nvSpPr>
        <p:spPr>
          <a:xfrm>
            <a:off x="4778612" y="4819936"/>
            <a:ext cx="466164" cy="466164"/>
          </a:xfrm>
          <a:prstGeom prst="rect">
            <a:avLst/>
          </a:prstGeom>
          <a:solidFill>
            <a:schemeClr val="bg2"/>
          </a:solidFill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2A0B2B5-FA22-F649-9F9B-B6C7D990C946}"/>
              </a:ext>
            </a:extLst>
          </p:cNvPr>
          <p:cNvSpPr/>
          <p:nvPr/>
        </p:nvSpPr>
        <p:spPr>
          <a:xfrm>
            <a:off x="5244776" y="4819936"/>
            <a:ext cx="466164" cy="466164"/>
          </a:xfrm>
          <a:prstGeom prst="rect">
            <a:avLst/>
          </a:prstGeom>
          <a:solidFill>
            <a:schemeClr val="bg2"/>
          </a:solidFill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105B742-FDD6-B445-9172-99CC9E3B006D}"/>
              </a:ext>
            </a:extLst>
          </p:cNvPr>
          <p:cNvSpPr/>
          <p:nvPr/>
        </p:nvSpPr>
        <p:spPr>
          <a:xfrm>
            <a:off x="3846284" y="4819936"/>
            <a:ext cx="466164" cy="466164"/>
          </a:xfrm>
          <a:prstGeom prst="rect">
            <a:avLst/>
          </a:prstGeom>
          <a:solidFill>
            <a:schemeClr val="bg2"/>
          </a:solidFill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59C9E51-04AC-7940-9274-C35B1B873B00}"/>
              </a:ext>
            </a:extLst>
          </p:cNvPr>
          <p:cNvSpPr/>
          <p:nvPr/>
        </p:nvSpPr>
        <p:spPr>
          <a:xfrm>
            <a:off x="4312448" y="4819936"/>
            <a:ext cx="466164" cy="466164"/>
          </a:xfrm>
          <a:prstGeom prst="rect">
            <a:avLst/>
          </a:prstGeom>
          <a:solidFill>
            <a:schemeClr val="bg2"/>
          </a:solidFill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7B533A1-802F-7143-8F2C-58A31C95EEF6}"/>
              </a:ext>
            </a:extLst>
          </p:cNvPr>
          <p:cNvSpPr/>
          <p:nvPr/>
        </p:nvSpPr>
        <p:spPr>
          <a:xfrm>
            <a:off x="2913956" y="4819936"/>
            <a:ext cx="466164" cy="466164"/>
          </a:xfrm>
          <a:prstGeom prst="rect">
            <a:avLst/>
          </a:prstGeom>
          <a:solidFill>
            <a:schemeClr val="bg2"/>
          </a:solidFill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0E9B3D5-62D9-1E4C-9B3D-9015AD2335E1}"/>
              </a:ext>
            </a:extLst>
          </p:cNvPr>
          <p:cNvSpPr/>
          <p:nvPr/>
        </p:nvSpPr>
        <p:spPr>
          <a:xfrm>
            <a:off x="3380120" y="4819936"/>
            <a:ext cx="466164" cy="466164"/>
          </a:xfrm>
          <a:prstGeom prst="rect">
            <a:avLst/>
          </a:prstGeom>
          <a:solidFill>
            <a:schemeClr val="bg2"/>
          </a:solidFill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9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4079818-678A-3F4E-A7B3-02A1A1289FC4}"/>
              </a:ext>
            </a:extLst>
          </p:cNvPr>
          <p:cNvCxnSpPr>
            <a:cxnSpLocks/>
          </p:cNvCxnSpPr>
          <p:nvPr/>
        </p:nvCxnSpPr>
        <p:spPr>
          <a:xfrm>
            <a:off x="2671482" y="4651496"/>
            <a:ext cx="4216149" cy="0"/>
          </a:xfrm>
          <a:prstGeom prst="straightConnector1">
            <a:avLst/>
          </a:prstGeom>
          <a:ln>
            <a:prstDash val="sysDash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C00E557-E467-2A4A-BB45-28EE953F60EB}"/>
              </a:ext>
            </a:extLst>
          </p:cNvPr>
          <p:cNvCxnSpPr>
            <a:cxnSpLocks/>
          </p:cNvCxnSpPr>
          <p:nvPr/>
        </p:nvCxnSpPr>
        <p:spPr>
          <a:xfrm>
            <a:off x="2671482" y="5467284"/>
            <a:ext cx="4180711" cy="0"/>
          </a:xfrm>
          <a:prstGeom prst="straightConnector1">
            <a:avLst/>
          </a:prstGeom>
          <a:ln>
            <a:prstDash val="sysDash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DBC1FCDB-2BFF-564C-B72F-B3A3F3C55E4F}"/>
              </a:ext>
            </a:extLst>
          </p:cNvPr>
          <p:cNvSpPr/>
          <p:nvPr/>
        </p:nvSpPr>
        <p:spPr>
          <a:xfrm>
            <a:off x="2829350" y="5735995"/>
            <a:ext cx="13740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err="1"/>
              <a:t>pushBack</a:t>
            </a:r>
            <a:r>
              <a:rPr lang="en-US" i="1" dirty="0"/>
              <a:t>(…)</a:t>
            </a:r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E622CE6-96A2-8A43-AA6A-411F18E053E2}"/>
              </a:ext>
            </a:extLst>
          </p:cNvPr>
          <p:cNvSpPr/>
          <p:nvPr/>
        </p:nvSpPr>
        <p:spPr>
          <a:xfrm>
            <a:off x="5710940" y="6283072"/>
            <a:ext cx="466164" cy="466164"/>
          </a:xfrm>
          <a:prstGeom prst="rect">
            <a:avLst/>
          </a:prstGeom>
          <a:solidFill>
            <a:schemeClr val="bg2"/>
          </a:solidFill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1B585F1-C0AE-984C-B192-15130EA821DC}"/>
              </a:ext>
            </a:extLst>
          </p:cNvPr>
          <p:cNvSpPr/>
          <p:nvPr/>
        </p:nvSpPr>
        <p:spPr>
          <a:xfrm>
            <a:off x="2869874" y="5735995"/>
            <a:ext cx="13335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err="1"/>
              <a:t>popFront</a:t>
            </a:r>
            <a:r>
              <a:rPr lang="en-US" i="1" dirty="0"/>
              <a:t>(…)</a:t>
            </a:r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77D0034-16B4-7044-B3E0-ABFB3437A516}"/>
              </a:ext>
            </a:extLst>
          </p:cNvPr>
          <p:cNvSpPr/>
          <p:nvPr/>
        </p:nvSpPr>
        <p:spPr>
          <a:xfrm>
            <a:off x="5011694" y="6125438"/>
            <a:ext cx="466164" cy="466164"/>
          </a:xfrm>
          <a:prstGeom prst="rect">
            <a:avLst/>
          </a:prstGeom>
          <a:solidFill>
            <a:schemeClr val="bg2"/>
          </a:solidFill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F4D0330-DD44-C941-92F2-D3BF4F9B85C6}"/>
              </a:ext>
            </a:extLst>
          </p:cNvPr>
          <p:cNvSpPr/>
          <p:nvPr/>
        </p:nvSpPr>
        <p:spPr>
          <a:xfrm>
            <a:off x="4282704" y="6253407"/>
            <a:ext cx="466164" cy="466164"/>
          </a:xfrm>
          <a:prstGeom prst="rect">
            <a:avLst/>
          </a:prstGeom>
          <a:solidFill>
            <a:schemeClr val="bg2"/>
          </a:solidFill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4207513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5" grpId="1" animBg="1"/>
      <p:bldP spid="6" grpId="0" animBg="1"/>
      <p:bldP spid="7" grpId="0" animBg="1"/>
      <p:bldP spid="7" grpId="1" animBg="1"/>
      <p:bldP spid="8" grpId="0" animBg="1"/>
      <p:bldP spid="9" grpId="0" animBg="1"/>
      <p:bldP spid="10" grpId="0" animBg="1"/>
      <p:bldP spid="11" grpId="0" animBg="1"/>
      <p:bldP spid="16" grpId="0"/>
      <p:bldP spid="16" grpId="1"/>
      <p:bldP spid="17" grpId="0" animBg="1"/>
      <p:bldP spid="17" grpId="1" animBg="1"/>
      <p:bldP spid="18" grpId="0"/>
      <p:bldP spid="19" grpId="0" animBg="1"/>
      <p:bldP spid="19" grpId="1" animBg="1"/>
      <p:bldP spid="20" grpId="1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58E0172-1B80-0444-B1EB-107ED2EF14B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665005"/>
            <a:ext cx="8196210" cy="4015497"/>
          </a:xfrm>
        </p:spPr>
        <p:txBody>
          <a:bodyPr/>
          <a:lstStyle/>
          <a:p>
            <a:r>
              <a:rPr lang="en-US" dirty="0"/>
              <a:t>What does “problem solving” mean?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Give a list of elements, implement the following function:</a:t>
            </a:r>
          </a:p>
          <a:p>
            <a:pPr lvl="1"/>
            <a:endParaRPr lang="en-US" dirty="0"/>
          </a:p>
          <a:p>
            <a:pPr lvl="2"/>
            <a:r>
              <a:rPr lang="en-US" dirty="0"/>
              <a:t>Add an element to the back of the list  </a:t>
            </a:r>
            <a:r>
              <a:rPr lang="en-US" i="1" dirty="0" err="1"/>
              <a:t>push_back</a:t>
            </a:r>
            <a:r>
              <a:rPr lang="en-US" i="1" dirty="0"/>
              <a:t>(…)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Remove an element from the front of the list </a:t>
            </a:r>
            <a:r>
              <a:rPr lang="en-US" i="1" dirty="0" err="1"/>
              <a:t>pop_front</a:t>
            </a:r>
            <a:r>
              <a:rPr lang="en-US" i="1" dirty="0"/>
              <a:t>(…)</a:t>
            </a:r>
          </a:p>
          <a:p>
            <a:pPr lvl="2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736170A-2F18-5E4A-8D04-01A4BC73B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Object-Oriented Analysis And Design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B5CA678-1881-134E-8D39-1C1E8512C040}"/>
              </a:ext>
            </a:extLst>
          </p:cNvPr>
          <p:cNvSpPr txBox="1"/>
          <p:nvPr/>
        </p:nvSpPr>
        <p:spPr>
          <a:xfrm>
            <a:off x="1999129" y="5008329"/>
            <a:ext cx="477842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>
                <a:solidFill>
                  <a:srgbClr val="FF0000"/>
                </a:solidFill>
              </a:rPr>
              <a:t>10 mins, design and write the code</a:t>
            </a:r>
          </a:p>
          <a:p>
            <a:endParaRPr lang="en-US" sz="2400" b="1" i="1" dirty="0">
              <a:solidFill>
                <a:srgbClr val="FF0000"/>
              </a:solidFill>
            </a:endParaRPr>
          </a:p>
          <a:p>
            <a:r>
              <a:rPr lang="en-US" sz="2400" b="1" i="1" dirty="0">
                <a:solidFill>
                  <a:srgbClr val="FF0000"/>
                </a:solidFill>
              </a:rPr>
              <a:t>Use array in C++ to storage the data</a:t>
            </a:r>
          </a:p>
        </p:txBody>
      </p:sp>
    </p:spTree>
    <p:extLst>
      <p:ext uri="{BB962C8B-B14F-4D97-AF65-F5344CB8AC3E}">
        <p14:creationId xmlns:p14="http://schemas.microsoft.com/office/powerpoint/2010/main" val="25666086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48959F7-AA75-554C-A7EA-EDB759FBF63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Let’s see some code</a:t>
            </a: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0A0A6A3E-B0BE-684D-A854-ED19E1B30D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756" y="371511"/>
            <a:ext cx="8183759" cy="991998"/>
          </a:xfrm>
        </p:spPr>
        <p:txBody>
          <a:bodyPr/>
          <a:lstStyle/>
          <a:p>
            <a:r>
              <a:rPr lang="en-US" dirty="0"/>
              <a:t>Object-Oriented Analysis And Design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9C3690-A375-0040-B043-AB261B5A7B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2238" y="2274261"/>
            <a:ext cx="2949762" cy="2949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4259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58E0172-1B80-0444-B1EB-107ED2EF14B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548460"/>
            <a:ext cx="8196210" cy="4015497"/>
          </a:xfrm>
        </p:spPr>
        <p:txBody>
          <a:bodyPr/>
          <a:lstStyle/>
          <a:p>
            <a:r>
              <a:rPr lang="en-US" dirty="0"/>
              <a:t>What does “problem solving” mean?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Give a list of elements, implement the following function:</a:t>
            </a:r>
          </a:p>
          <a:p>
            <a:pPr lvl="2"/>
            <a:r>
              <a:rPr lang="en-US" dirty="0"/>
              <a:t>Add an element to the back of the list  </a:t>
            </a:r>
            <a:r>
              <a:rPr lang="en-US" i="1" dirty="0" err="1"/>
              <a:t>push_back</a:t>
            </a:r>
            <a:r>
              <a:rPr lang="en-US" i="1" dirty="0"/>
              <a:t>(…)</a:t>
            </a:r>
            <a:endParaRPr lang="en-US" dirty="0"/>
          </a:p>
          <a:p>
            <a:pPr lvl="2"/>
            <a:r>
              <a:rPr lang="en-US" dirty="0"/>
              <a:t>Remove an element from the front of the list </a:t>
            </a:r>
            <a:r>
              <a:rPr lang="en-US" i="1" dirty="0" err="1"/>
              <a:t>pop_front</a:t>
            </a:r>
            <a:r>
              <a:rPr lang="en-US" i="1" dirty="0"/>
              <a:t>(…)</a:t>
            </a:r>
          </a:p>
          <a:p>
            <a:pPr lvl="2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736170A-2F18-5E4A-8D04-01A4BC73B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Object-Oriented Analysis And Design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1484675-E2B8-B540-A0EE-D3F764121794}"/>
              </a:ext>
            </a:extLst>
          </p:cNvPr>
          <p:cNvSpPr/>
          <p:nvPr/>
        </p:nvSpPr>
        <p:spPr>
          <a:xfrm>
            <a:off x="28714" y="3621519"/>
            <a:ext cx="318531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2"/>
            <a:r>
              <a:rPr lang="en-US" dirty="0"/>
              <a:t>Procedural (aka steps)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86636D0-143D-9F44-B011-04D8D1B7DB1A}"/>
              </a:ext>
            </a:extLst>
          </p:cNvPr>
          <p:cNvSpPr/>
          <p:nvPr/>
        </p:nvSpPr>
        <p:spPr>
          <a:xfrm>
            <a:off x="3214033" y="3621519"/>
            <a:ext cx="318531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2"/>
            <a:r>
              <a:rPr lang="en-US" dirty="0"/>
              <a:t>Class Entity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2DC682D-7B89-2242-B985-3FAF3BA56E6B}"/>
              </a:ext>
            </a:extLst>
          </p:cNvPr>
          <p:cNvSpPr/>
          <p:nvPr/>
        </p:nvSpPr>
        <p:spPr>
          <a:xfrm>
            <a:off x="977153" y="4377008"/>
            <a:ext cx="797859" cy="31376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array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D3D68CB-16BF-8E40-91C1-59F4DBF2DB3E}"/>
              </a:ext>
            </a:extLst>
          </p:cNvPr>
          <p:cNvSpPr/>
          <p:nvPr/>
        </p:nvSpPr>
        <p:spPr>
          <a:xfrm>
            <a:off x="977153" y="4923450"/>
            <a:ext cx="1676400" cy="31376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PushBack</a:t>
            </a:r>
            <a:r>
              <a:rPr lang="en-US" dirty="0"/>
              <a:t>()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3FA571B-E175-8E43-8A4A-A98AF758108E}"/>
              </a:ext>
            </a:extLst>
          </p:cNvPr>
          <p:cNvSpPr/>
          <p:nvPr/>
        </p:nvSpPr>
        <p:spPr>
          <a:xfrm>
            <a:off x="977153" y="5501340"/>
            <a:ext cx="1676400" cy="31376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PopFront</a:t>
            </a:r>
            <a:r>
              <a:rPr lang="en-US" dirty="0"/>
              <a:t>()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2E5EFE-3945-5445-A1D7-957D70D1DAEE}"/>
              </a:ext>
            </a:extLst>
          </p:cNvPr>
          <p:cNvSpPr/>
          <p:nvPr/>
        </p:nvSpPr>
        <p:spPr>
          <a:xfrm>
            <a:off x="977152" y="6099677"/>
            <a:ext cx="1237130" cy="31376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Test()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F3AEF16-A96A-5645-A315-2FFB738D29BD}"/>
              </a:ext>
            </a:extLst>
          </p:cNvPr>
          <p:cNvSpPr/>
          <p:nvPr/>
        </p:nvSpPr>
        <p:spPr>
          <a:xfrm>
            <a:off x="4173070" y="4258233"/>
            <a:ext cx="1676400" cy="1243107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0"/>
                  <a:lumOff val="100000"/>
                </a:schemeClr>
              </a:gs>
              <a:gs pos="35000">
                <a:schemeClr val="accent6">
                  <a:lumMod val="0"/>
                  <a:lumOff val="100000"/>
                </a:schemeClr>
              </a:gs>
              <a:gs pos="100000">
                <a:schemeClr val="accent6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4B2E83"/>
                </a:solidFill>
              </a:rPr>
              <a:t>Array</a:t>
            </a:r>
          </a:p>
          <a:p>
            <a:pPr algn="ctr"/>
            <a:endParaRPr lang="en-US" sz="1000" dirty="0">
              <a:solidFill>
                <a:srgbClr val="4B2E83"/>
              </a:solidFill>
            </a:endParaRPr>
          </a:p>
          <a:p>
            <a:pPr algn="ctr"/>
            <a:r>
              <a:rPr lang="en-US" dirty="0">
                <a:solidFill>
                  <a:srgbClr val="4B2E83"/>
                </a:solidFill>
              </a:rPr>
              <a:t>pushback()</a:t>
            </a:r>
          </a:p>
          <a:p>
            <a:pPr algn="ctr"/>
            <a:r>
              <a:rPr lang="en-US" dirty="0" err="1">
                <a:solidFill>
                  <a:srgbClr val="4B2E83"/>
                </a:solidFill>
              </a:rPr>
              <a:t>popFront</a:t>
            </a:r>
            <a:r>
              <a:rPr lang="en-US" dirty="0">
                <a:solidFill>
                  <a:srgbClr val="4B2E83"/>
                </a:solidFill>
              </a:rPr>
              <a:t>()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EAB0AB7-04C5-E548-8C16-6843DB124E9D}"/>
              </a:ext>
            </a:extLst>
          </p:cNvPr>
          <p:cNvSpPr/>
          <p:nvPr/>
        </p:nvSpPr>
        <p:spPr>
          <a:xfrm>
            <a:off x="4188127" y="5730614"/>
            <a:ext cx="1676400" cy="682828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0"/>
                  <a:lumOff val="100000"/>
                </a:schemeClr>
              </a:gs>
              <a:gs pos="35000">
                <a:schemeClr val="accent6">
                  <a:lumMod val="0"/>
                  <a:lumOff val="100000"/>
                </a:schemeClr>
              </a:gs>
              <a:gs pos="100000">
                <a:schemeClr val="accent6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4B2E83"/>
                </a:solidFill>
              </a:rPr>
              <a:t>Test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D73FA07-BD74-8C45-A784-F6DCFD15614C}"/>
              </a:ext>
            </a:extLst>
          </p:cNvPr>
          <p:cNvCxnSpPr/>
          <p:nvPr/>
        </p:nvCxnSpPr>
        <p:spPr>
          <a:xfrm flipH="1">
            <a:off x="5423647" y="4509245"/>
            <a:ext cx="97570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6ED90F1F-2114-904F-A7A0-A55677784C91}"/>
              </a:ext>
            </a:extLst>
          </p:cNvPr>
          <p:cNvSpPr/>
          <p:nvPr/>
        </p:nvSpPr>
        <p:spPr>
          <a:xfrm>
            <a:off x="5507387" y="4321441"/>
            <a:ext cx="318531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2"/>
            <a:r>
              <a:rPr lang="en-US" dirty="0"/>
              <a:t>Member variables</a:t>
            </a:r>
          </a:p>
        </p:txBody>
      </p:sp>
      <p:sp>
        <p:nvSpPr>
          <p:cNvPr id="17" name="Right Brace 16">
            <a:extLst>
              <a:ext uri="{FF2B5EF4-FFF2-40B4-BE49-F238E27FC236}">
                <a16:creationId xmlns:a16="http://schemas.microsoft.com/office/drawing/2014/main" id="{1D70BAD3-EFD9-2A4F-BE07-9FD672136732}"/>
              </a:ext>
            </a:extLst>
          </p:cNvPr>
          <p:cNvSpPr/>
          <p:nvPr/>
        </p:nvSpPr>
        <p:spPr>
          <a:xfrm>
            <a:off x="5641857" y="4904274"/>
            <a:ext cx="222670" cy="385482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C6D66CE-93DB-084D-AE1C-0655319F980B}"/>
              </a:ext>
            </a:extLst>
          </p:cNvPr>
          <p:cNvCxnSpPr/>
          <p:nvPr/>
        </p:nvCxnSpPr>
        <p:spPr>
          <a:xfrm flipH="1">
            <a:off x="5973553" y="5091306"/>
            <a:ext cx="97570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5C7E25AC-DAC7-7A4B-A24C-6AB8CCB26C0F}"/>
              </a:ext>
            </a:extLst>
          </p:cNvPr>
          <p:cNvSpPr/>
          <p:nvPr/>
        </p:nvSpPr>
        <p:spPr>
          <a:xfrm>
            <a:off x="6122493" y="4903502"/>
            <a:ext cx="297668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2"/>
            <a:r>
              <a:rPr lang="en-US" dirty="0"/>
              <a:t>Member functions</a:t>
            </a:r>
          </a:p>
        </p:txBody>
      </p:sp>
    </p:spTree>
    <p:extLst>
      <p:ext uri="{BB962C8B-B14F-4D97-AF65-F5344CB8AC3E}">
        <p14:creationId xmlns:p14="http://schemas.microsoft.com/office/powerpoint/2010/main" val="1300539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6" grpId="0"/>
      <p:bldP spid="17" grpId="0" animBg="1"/>
      <p:bldP spid="1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96A6308-E871-8243-8D79-6162CBCC340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37963" y="1718795"/>
            <a:ext cx="7776483" cy="4015497"/>
          </a:xfrm>
        </p:spPr>
        <p:txBody>
          <a:bodyPr/>
          <a:lstStyle/>
          <a:p>
            <a:r>
              <a:rPr lang="en-US" dirty="0"/>
              <a:t>Modular design</a:t>
            </a:r>
          </a:p>
          <a:p>
            <a:pPr lvl="1"/>
            <a:r>
              <a:rPr lang="en-US" dirty="0"/>
              <a:t>Split a problem into modules (e.g. classes)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Each modules states what it does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No module “know” how any other module works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Applies to</a:t>
            </a:r>
          </a:p>
          <a:p>
            <a:pPr lvl="2"/>
            <a:r>
              <a:rPr lang="en-US" dirty="0"/>
              <a:t>Single application (e.g. main, list, test)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Large scale Microservices (</a:t>
            </a:r>
            <a:r>
              <a:rPr lang="en-US" dirty="0">
                <a:hlinkClick r:id="rId2"/>
              </a:rPr>
              <a:t>see how Uber does it</a:t>
            </a:r>
            <a:r>
              <a:rPr lang="en-US" dirty="0"/>
              <a:t>)</a:t>
            </a:r>
          </a:p>
          <a:p>
            <a:pPr lvl="3"/>
            <a:r>
              <a:rPr lang="en-US" dirty="0"/>
              <a:t>And remember the class scheduling example?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1BD6079-E026-B54A-86ED-3E9AFF9E5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Principals (“Specification” in C++ </a:t>
            </a:r>
            <a:r>
              <a:rPr lang="en-US" dirty="0" err="1"/>
              <a:t>ch.</a:t>
            </a:r>
            <a:r>
              <a:rPr lang="en-US" dirty="0"/>
              <a:t> 1.3)</a:t>
            </a:r>
          </a:p>
        </p:txBody>
      </p:sp>
    </p:spTree>
    <p:extLst>
      <p:ext uri="{BB962C8B-B14F-4D97-AF65-F5344CB8AC3E}">
        <p14:creationId xmlns:p14="http://schemas.microsoft.com/office/powerpoint/2010/main" val="18468834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AA7A9F8-124B-3B47-B5CA-A8B4EEF8C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Principals (“Specification” in C++ </a:t>
            </a:r>
            <a:r>
              <a:rPr lang="en-US" dirty="0" err="1"/>
              <a:t>ch.</a:t>
            </a:r>
            <a:r>
              <a:rPr lang="en-US" dirty="0"/>
              <a:t> 1.3)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0F6454-72E3-EC4F-8AFD-F386C30EF4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2255" y="2217232"/>
            <a:ext cx="3388462" cy="336198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E8E9369-515E-D64F-994E-019AF1A9C0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578" y="2217232"/>
            <a:ext cx="3388462" cy="322080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1495655-B656-FA49-B268-6FDF5C541612}"/>
              </a:ext>
            </a:extLst>
          </p:cNvPr>
          <p:cNvSpPr/>
          <p:nvPr/>
        </p:nvSpPr>
        <p:spPr>
          <a:xfrm>
            <a:off x="385482" y="5968592"/>
            <a:ext cx="6400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4"/>
              </a:rPr>
              <a:t>https://medium.com/edureka/microservice-architecture-5e7f056b90f1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653459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ABBE0A9-5285-4140-83BF-4A2CD9B5D81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71756" y="1566395"/>
            <a:ext cx="8196210" cy="4015497"/>
          </a:xfrm>
        </p:spPr>
        <p:txBody>
          <a:bodyPr/>
          <a:lstStyle/>
          <a:p>
            <a:r>
              <a:rPr lang="en-US" b="0" dirty="0">
                <a:highlight>
                  <a:srgbClr val="FFFF00"/>
                </a:highlight>
              </a:rPr>
              <a:t>No more C++ review from next week</a:t>
            </a:r>
          </a:p>
          <a:p>
            <a:pPr lvl="1"/>
            <a:r>
              <a:rPr lang="en-US" b="0" dirty="0"/>
              <a:t>Still okay to ask questions</a:t>
            </a:r>
          </a:p>
          <a:p>
            <a:endParaRPr lang="en-US" sz="700" b="0" dirty="0"/>
          </a:p>
          <a:p>
            <a:r>
              <a:rPr lang="en-US" b="0" dirty="0"/>
              <a:t>We will only review C++ </a:t>
            </a:r>
            <a:r>
              <a:rPr lang="en-US" i="1" dirty="0"/>
              <a:t>quickly</a:t>
            </a:r>
          </a:p>
          <a:p>
            <a:endParaRPr lang="en-US" sz="1050" b="0" dirty="0"/>
          </a:p>
          <a:p>
            <a:r>
              <a:rPr lang="en-US" b="0" dirty="0"/>
              <a:t>If in high doubt</a:t>
            </a:r>
          </a:p>
          <a:p>
            <a:pPr lvl="1"/>
            <a:r>
              <a:rPr lang="en-US" b="0" dirty="0"/>
              <a:t>CSS332 Programming with object oriented languages</a:t>
            </a:r>
          </a:p>
          <a:p>
            <a:pPr lvl="1"/>
            <a:r>
              <a:rPr lang="en-US" b="0" dirty="0"/>
              <a:t>A longer “boot camp” on C++ </a:t>
            </a:r>
          </a:p>
          <a:p>
            <a:pPr lvl="1"/>
            <a:r>
              <a:rPr lang="en-US" b="0" dirty="0"/>
              <a:t>Although this is not a prerequisite for CSS342, do take this class if at all possible if you are not familiar with C++</a:t>
            </a:r>
          </a:p>
          <a:p>
            <a:pPr lvl="1"/>
            <a:endParaRPr lang="en-US" sz="1200" b="0" dirty="0"/>
          </a:p>
          <a:p>
            <a:r>
              <a:rPr lang="en-US" b="0" dirty="0"/>
              <a:t>Quantitative Skills Center (tutoring) – Visit http://</a:t>
            </a:r>
            <a:r>
              <a:rPr lang="en-US" b="0" dirty="0" err="1"/>
              <a:t>www.uwb.edu</a:t>
            </a:r>
            <a:r>
              <a:rPr lang="en-US" b="0" dirty="0"/>
              <a:t>/</a:t>
            </a:r>
            <a:r>
              <a:rPr lang="en-US" b="0" dirty="0" err="1"/>
              <a:t>gsc</a:t>
            </a:r>
            <a:r>
              <a:rPr lang="en-US" b="0" dirty="0"/>
              <a:t> for more information</a:t>
            </a:r>
          </a:p>
          <a:p>
            <a:endParaRPr lang="en-US" sz="1200" b="0" dirty="0"/>
          </a:p>
          <a:p>
            <a:r>
              <a:rPr lang="en-US" b="0" dirty="0">
                <a:hlinkClick r:id="rId2"/>
              </a:rPr>
              <a:t>A good video tutorial series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A39159B-10CE-2A46-958B-E0045F6A5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C++</a:t>
            </a:r>
          </a:p>
        </p:txBody>
      </p:sp>
    </p:spTree>
    <p:extLst>
      <p:ext uri="{BB962C8B-B14F-4D97-AF65-F5344CB8AC3E}">
        <p14:creationId xmlns:p14="http://schemas.microsoft.com/office/powerpoint/2010/main" val="3054740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96A6308-E871-8243-8D79-6162CBCC340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37963" y="1718795"/>
            <a:ext cx="7776483" cy="4015497"/>
          </a:xfrm>
        </p:spPr>
        <p:txBody>
          <a:bodyPr/>
          <a:lstStyle/>
          <a:p>
            <a:r>
              <a:rPr lang="en-US" dirty="0"/>
              <a:t>Operation Contracts</a:t>
            </a:r>
          </a:p>
          <a:p>
            <a:pPr lvl="1"/>
            <a:r>
              <a:rPr lang="en-US" i="1" dirty="0"/>
              <a:t>What</a:t>
            </a:r>
            <a:r>
              <a:rPr lang="en-US" dirty="0"/>
              <a:t> methods are available to public</a:t>
            </a:r>
          </a:p>
          <a:p>
            <a:pPr lvl="1"/>
            <a:r>
              <a:rPr lang="en-US" i="1" dirty="0"/>
              <a:t>How</a:t>
            </a:r>
            <a:r>
              <a:rPr lang="en-US" dirty="0"/>
              <a:t> a method can be used</a:t>
            </a:r>
          </a:p>
          <a:p>
            <a:pPr lvl="2"/>
            <a:r>
              <a:rPr lang="en-US" dirty="0"/>
              <a:t>Inputs</a:t>
            </a:r>
          </a:p>
          <a:p>
            <a:pPr lvl="2"/>
            <a:r>
              <a:rPr lang="en-US" dirty="0"/>
              <a:t>Outputs</a:t>
            </a:r>
          </a:p>
          <a:p>
            <a:pPr lvl="2"/>
            <a:r>
              <a:rPr lang="en-US" dirty="0"/>
              <a:t>Exception</a:t>
            </a:r>
          </a:p>
          <a:p>
            <a:pPr lvl="1"/>
            <a:r>
              <a:rPr lang="en-US" dirty="0"/>
              <a:t>What limitations</a:t>
            </a:r>
          </a:p>
          <a:p>
            <a:pPr lvl="1"/>
            <a:endParaRPr lang="en-US" dirty="0"/>
          </a:p>
          <a:p>
            <a:r>
              <a:rPr lang="en-US" dirty="0"/>
              <a:t>Example:</a:t>
            </a:r>
          </a:p>
          <a:p>
            <a:pPr lvl="1"/>
            <a:r>
              <a:rPr lang="en-US" dirty="0">
                <a:hlinkClick r:id="rId2"/>
              </a:rPr>
              <a:t>List in C++ Standard Template Library (STL)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>
                <a:hlinkClick r:id="rId3"/>
              </a:rPr>
              <a:t>Facebook’s /{object-id}/likes API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1BD6079-E026-B54A-86ED-3E9AFF9E5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Principals (“Specification” in C++ </a:t>
            </a:r>
            <a:r>
              <a:rPr lang="en-US" dirty="0" err="1"/>
              <a:t>ch.</a:t>
            </a:r>
            <a:r>
              <a:rPr lang="en-US" dirty="0"/>
              <a:t> 1.3)</a:t>
            </a:r>
          </a:p>
        </p:txBody>
      </p:sp>
    </p:spTree>
    <p:extLst>
      <p:ext uri="{BB962C8B-B14F-4D97-AF65-F5344CB8AC3E}">
        <p14:creationId xmlns:p14="http://schemas.microsoft.com/office/powerpoint/2010/main" val="1831114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96A6308-E871-8243-8D79-6162CBCC340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37963" y="1718795"/>
            <a:ext cx="7776483" cy="4015497"/>
          </a:xfrm>
        </p:spPr>
        <p:txBody>
          <a:bodyPr/>
          <a:lstStyle/>
          <a:p>
            <a:r>
              <a:rPr lang="en-US" dirty="0"/>
              <a:t>Unusual Conditions</a:t>
            </a:r>
          </a:p>
          <a:p>
            <a:pPr lvl="1"/>
            <a:r>
              <a:rPr lang="en-US" dirty="0"/>
              <a:t>Assume invalid situations never occur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Ignore the invalid situations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Guess (Assume) client’s intention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Return a value signaling a problem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Throw an exception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1BD6079-E026-B54A-86ED-3E9AFF9E5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Principals (“Specification” in C++ </a:t>
            </a:r>
            <a:r>
              <a:rPr lang="en-US" dirty="0" err="1"/>
              <a:t>ch.</a:t>
            </a:r>
            <a:r>
              <a:rPr lang="en-US" dirty="0"/>
              <a:t> 1.3)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214BF8-7C6D-1247-A25D-A69DBDBF6A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2619" y="1864658"/>
            <a:ext cx="3125942" cy="35489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237FB14-C6D5-D54F-A484-551EF6B3DD89}"/>
              </a:ext>
            </a:extLst>
          </p:cNvPr>
          <p:cNvSpPr/>
          <p:nvPr/>
        </p:nvSpPr>
        <p:spPr>
          <a:xfrm>
            <a:off x="922970" y="5858745"/>
            <a:ext cx="351455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highlight>
                  <a:srgbClr val="FFFF00"/>
                </a:highlight>
                <a:hlinkClick r:id="rId3"/>
              </a:rPr>
              <a:t>Error Hiding (swallowing)</a:t>
            </a:r>
            <a:endParaRPr lang="en-US" sz="2400" b="1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7904578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B423DC7-88AD-2149-9BE8-FD70BE846D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6324" y="805599"/>
            <a:ext cx="3733800" cy="19558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6BC4627-2BF4-3245-8E14-2849281F3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Error hiding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07A090-E302-104B-941B-13A1C1BFD0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7279" y="2130514"/>
            <a:ext cx="5930900" cy="1651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9AC4D54-1E05-214E-8C37-373CF1EAC9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756" y="4028141"/>
            <a:ext cx="7848600" cy="1778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83AB9BE-2A96-9B4A-A852-E4EDAC9C27E2}"/>
              </a:ext>
            </a:extLst>
          </p:cNvPr>
          <p:cNvSpPr/>
          <p:nvPr/>
        </p:nvSpPr>
        <p:spPr>
          <a:xfrm>
            <a:off x="5388550" y="436267"/>
            <a:ext cx="20680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2"/>
            <a:r>
              <a:rPr lang="en-US" b="1" dirty="0">
                <a:solidFill>
                  <a:srgbClr val="FF0000"/>
                </a:solidFill>
              </a:rPr>
              <a:t>VERY BAD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DB3C335-6517-804A-9F37-7BECD16748F6}"/>
              </a:ext>
            </a:extLst>
          </p:cNvPr>
          <p:cNvSpPr/>
          <p:nvPr/>
        </p:nvSpPr>
        <p:spPr>
          <a:xfrm>
            <a:off x="1470184" y="1761182"/>
            <a:ext cx="20508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2"/>
            <a:r>
              <a:rPr lang="en-US" b="1" dirty="0">
                <a:solidFill>
                  <a:srgbClr val="FF0000"/>
                </a:solidFill>
              </a:rPr>
              <a:t>STILL BAD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102B918-7ED5-5F47-97C2-6465F8004CD9}"/>
              </a:ext>
            </a:extLst>
          </p:cNvPr>
          <p:cNvSpPr/>
          <p:nvPr/>
        </p:nvSpPr>
        <p:spPr>
          <a:xfrm>
            <a:off x="3477097" y="5889732"/>
            <a:ext cx="3822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2"/>
            <a:r>
              <a:rPr lang="en-US" b="1" dirty="0">
                <a:solidFill>
                  <a:srgbClr val="00B050"/>
                </a:solidFill>
              </a:rPr>
              <a:t>GOOD, but how to improve?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B452A5-816F-2E4D-BC68-9883237A5225}"/>
              </a:ext>
            </a:extLst>
          </p:cNvPr>
          <p:cNvSpPr/>
          <p:nvPr/>
        </p:nvSpPr>
        <p:spPr>
          <a:xfrm>
            <a:off x="0" y="6486489"/>
            <a:ext cx="667873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5"/>
              </a:rPr>
              <a:t>https://www.ibm.com/support/pages/best-practice-catching-and-re-throwing-java-exceptions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164294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1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4929DC3-247B-514F-9140-BE4ED63A7FC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449855"/>
            <a:ext cx="8196210" cy="4015497"/>
          </a:xfrm>
        </p:spPr>
        <p:txBody>
          <a:bodyPr/>
          <a:lstStyle/>
          <a:p>
            <a:r>
              <a:rPr lang="en-US" dirty="0"/>
              <a:t>Information Hiding</a:t>
            </a:r>
          </a:p>
          <a:p>
            <a:pPr lvl="1"/>
            <a:r>
              <a:rPr lang="en-US" dirty="0"/>
              <a:t>High internal details from external clients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033F0A8-6EE9-4E4B-8A6B-E9C17F896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Principals (“Specification” in C++ </a:t>
            </a:r>
            <a:r>
              <a:rPr lang="en-US" dirty="0" err="1"/>
              <a:t>ch.</a:t>
            </a:r>
            <a:r>
              <a:rPr lang="en-US" dirty="0"/>
              <a:t> 1.3)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310F84-6D15-2C46-B875-8E10F31500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598" y="2519083"/>
            <a:ext cx="4005451" cy="3689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55A67C1-0BC6-2D42-A5E1-9C7A99C047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9540" y="2356084"/>
            <a:ext cx="3573472" cy="41893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15953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99A9BE2-E634-3548-B3A2-6E19F415918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A bag of card of different shape cards</a:t>
            </a:r>
          </a:p>
          <a:p>
            <a:endParaRPr lang="en-US" dirty="0"/>
          </a:p>
          <a:p>
            <a:r>
              <a:rPr lang="en-US" dirty="0"/>
              <a:t>Exercise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F9DAD68-0711-D04B-9038-7FDBD9188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OOP Design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2CEE97-F0B5-D542-BE3A-BBFF9E11BE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372" b="19216"/>
          <a:stretch/>
        </p:blipFill>
        <p:spPr>
          <a:xfrm>
            <a:off x="3225800" y="2196352"/>
            <a:ext cx="4950847" cy="3711389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7A13F679-27E7-3247-B3FA-7393BCA849F9}"/>
              </a:ext>
            </a:extLst>
          </p:cNvPr>
          <p:cNvGrpSpPr/>
          <p:nvPr/>
        </p:nvGrpSpPr>
        <p:grpSpPr>
          <a:xfrm>
            <a:off x="4957483" y="4219066"/>
            <a:ext cx="1607271" cy="980464"/>
            <a:chOff x="3272118" y="4362501"/>
            <a:chExt cx="1607271" cy="980464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562C3DA-DD85-074D-9F17-E1BC92F3211D}"/>
                </a:ext>
              </a:extLst>
            </p:cNvPr>
            <p:cNvSpPr/>
            <p:nvPr/>
          </p:nvSpPr>
          <p:spPr>
            <a:xfrm>
              <a:off x="3272118" y="4849906"/>
              <a:ext cx="331694" cy="493059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A90CBEC-CCD5-6749-823A-7733E87E80F2}"/>
                </a:ext>
              </a:extLst>
            </p:cNvPr>
            <p:cNvSpPr/>
            <p:nvPr/>
          </p:nvSpPr>
          <p:spPr>
            <a:xfrm>
              <a:off x="3370730" y="4752854"/>
              <a:ext cx="331694" cy="493059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6F73288-1420-AB44-9294-B260B3B2689B}"/>
                </a:ext>
              </a:extLst>
            </p:cNvPr>
            <p:cNvSpPr/>
            <p:nvPr/>
          </p:nvSpPr>
          <p:spPr>
            <a:xfrm>
              <a:off x="3487271" y="4554851"/>
              <a:ext cx="331694" cy="493059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6945F01-F6CB-644D-BFEB-F93982E4AB83}"/>
                </a:ext>
              </a:extLst>
            </p:cNvPr>
            <p:cNvSpPr/>
            <p:nvPr/>
          </p:nvSpPr>
          <p:spPr>
            <a:xfrm>
              <a:off x="3590365" y="4362501"/>
              <a:ext cx="331694" cy="493059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251646C5-6981-6E4D-8DDE-60154340A9BD}"/>
                </a:ext>
              </a:extLst>
            </p:cNvPr>
            <p:cNvSpPr/>
            <p:nvPr/>
          </p:nvSpPr>
          <p:spPr>
            <a:xfrm>
              <a:off x="4170941" y="4554851"/>
              <a:ext cx="343581" cy="343581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D13905F-B7D6-2741-9CDC-46FA92FF643F}"/>
                </a:ext>
              </a:extLst>
            </p:cNvPr>
            <p:cNvSpPr/>
            <p:nvPr/>
          </p:nvSpPr>
          <p:spPr>
            <a:xfrm>
              <a:off x="4274035" y="4629589"/>
              <a:ext cx="343581" cy="343581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45ECFE6-95FF-6844-A4A9-28906EED5697}"/>
                </a:ext>
              </a:extLst>
            </p:cNvPr>
            <p:cNvSpPr/>
            <p:nvPr/>
          </p:nvSpPr>
          <p:spPr>
            <a:xfrm>
              <a:off x="4356514" y="4710954"/>
              <a:ext cx="343581" cy="343581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515B2E2-AFA6-084E-AD7E-6BFE613ECFF6}"/>
                </a:ext>
              </a:extLst>
            </p:cNvPr>
            <p:cNvSpPr/>
            <p:nvPr/>
          </p:nvSpPr>
          <p:spPr>
            <a:xfrm>
              <a:off x="4455126" y="4779066"/>
              <a:ext cx="343581" cy="343581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06967C8-1FE2-7C43-9BB2-FAADEE4EC4A9}"/>
                </a:ext>
              </a:extLst>
            </p:cNvPr>
            <p:cNvSpPr/>
            <p:nvPr/>
          </p:nvSpPr>
          <p:spPr>
            <a:xfrm>
              <a:off x="4535808" y="4832318"/>
              <a:ext cx="343581" cy="343581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74705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10E1199-D9F6-7448-B80B-DA5318AB96B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647075"/>
            <a:ext cx="8196210" cy="4015497"/>
          </a:xfrm>
        </p:spPr>
        <p:txBody>
          <a:bodyPr/>
          <a:lstStyle/>
          <a:p>
            <a:r>
              <a:rPr lang="en-US" dirty="0">
                <a:hlinkClick r:id="rId2"/>
              </a:rPr>
              <a:t>link to home</a:t>
            </a:r>
            <a:r>
              <a:rPr lang="zh-CN" altLang="en-US" dirty="0">
                <a:hlinkClick r:id="rId2"/>
              </a:rPr>
              <a:t> </a:t>
            </a:r>
            <a:r>
              <a:rPr lang="en-US" altLang="zh-CN" dirty="0">
                <a:hlinkClick r:id="rId2"/>
              </a:rPr>
              <a:t>2</a:t>
            </a:r>
            <a:r>
              <a:rPr lang="en-US" dirty="0">
                <a:hlinkClick r:id="rId2"/>
              </a:rPr>
              <a:t> </a:t>
            </a:r>
            <a:endParaRPr lang="en-US" dirty="0"/>
          </a:p>
          <a:p>
            <a:pPr lvl="1"/>
            <a:r>
              <a:rPr lang="en-US" b="0" dirty="0"/>
              <a:t>do bonus task first</a:t>
            </a:r>
          </a:p>
          <a:p>
            <a:endParaRPr lang="en-US" sz="1100" dirty="0"/>
          </a:p>
          <a:p>
            <a:r>
              <a:rPr lang="en-US" dirty="0"/>
              <a:t>DUE: </a:t>
            </a:r>
            <a:r>
              <a:rPr lang="en-US" dirty="0">
                <a:highlight>
                  <a:srgbClr val="FFFF00"/>
                </a:highlight>
              </a:rPr>
              <a:t>10/14/2019 Monday 11:59pm</a:t>
            </a:r>
          </a:p>
          <a:p>
            <a:endParaRPr lang="en-US" sz="1100" dirty="0">
              <a:highlight>
                <a:srgbClr val="FFFF00"/>
              </a:highlight>
            </a:endParaRPr>
          </a:p>
          <a:p>
            <a:endParaRPr lang="en-US" sz="1100" dirty="0">
              <a:highlight>
                <a:srgbClr val="FFFF00"/>
              </a:highlight>
            </a:endParaRPr>
          </a:p>
          <a:p>
            <a:endParaRPr lang="en-US" sz="1100" dirty="0">
              <a:highlight>
                <a:srgbClr val="FFFF00"/>
              </a:highlight>
            </a:endParaRPr>
          </a:p>
          <a:p>
            <a:r>
              <a:rPr lang="en-US" dirty="0">
                <a:solidFill>
                  <a:srgbClr val="FF0000"/>
                </a:solidFill>
              </a:rPr>
              <a:t>No Late homework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Make sure your canvas submission succeeds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44019AF-2E3F-2F45-B4B9-ED294FA84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Review</a:t>
            </a:r>
          </a:p>
        </p:txBody>
      </p:sp>
    </p:spTree>
    <p:extLst>
      <p:ext uri="{BB962C8B-B14F-4D97-AF65-F5344CB8AC3E}">
        <p14:creationId xmlns:p14="http://schemas.microsoft.com/office/powerpoint/2010/main" val="30043839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32B82BA-92FE-EB49-90B0-DD5593B9195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736725"/>
            <a:ext cx="8196210" cy="4475816"/>
          </a:xfrm>
        </p:spPr>
        <p:txBody>
          <a:bodyPr/>
          <a:lstStyle/>
          <a:p>
            <a:r>
              <a:rPr lang="en-US" dirty="0"/>
              <a:t>We will review homework 1 on Thursday</a:t>
            </a:r>
            <a:r>
              <a:rPr lang="en-US" dirty="0">
                <a:highlight>
                  <a:srgbClr val="FFFF00"/>
                </a:highlight>
              </a:rPr>
              <a:t>	</a:t>
            </a:r>
          </a:p>
          <a:p>
            <a:endParaRPr lang="en-US" dirty="0">
              <a:highlight>
                <a:srgbClr val="FFFF00"/>
              </a:highlight>
            </a:endParaRPr>
          </a:p>
          <a:p>
            <a:pPr lvl="1"/>
            <a:r>
              <a:rPr lang="en-US" dirty="0"/>
              <a:t>A few problems I’ve seen in submission:</a:t>
            </a:r>
          </a:p>
          <a:p>
            <a:pPr lvl="2"/>
            <a:r>
              <a:rPr lang="en-US" b="0" dirty="0"/>
              <a:t>Read the problem description carefully. Ask for clarification if needed</a:t>
            </a:r>
          </a:p>
          <a:p>
            <a:pPr lvl="2"/>
            <a:r>
              <a:rPr lang="en-US" b="0" dirty="0"/>
              <a:t>Reuse code</a:t>
            </a:r>
          </a:p>
          <a:p>
            <a:pPr lvl="3"/>
            <a:r>
              <a:rPr lang="en-US" b="0" dirty="0"/>
              <a:t>SWAP function in reverse() and sort()</a:t>
            </a:r>
          </a:p>
          <a:p>
            <a:pPr lvl="2"/>
            <a:r>
              <a:rPr lang="en-US" b="0" dirty="0"/>
              <a:t>Test more thoroughly</a:t>
            </a:r>
          </a:p>
          <a:p>
            <a:pPr lvl="3"/>
            <a:r>
              <a:rPr lang="en-US" b="0" dirty="0" err="1"/>
              <a:t>testAdd</a:t>
            </a:r>
            <a:r>
              <a:rPr lang="en-US" b="0" dirty="0"/>
              <a:t>() </a:t>
            </a:r>
            <a:r>
              <a:rPr lang="en-US" b="0" i="1" dirty="0"/>
              <a:t>“</a:t>
            </a:r>
            <a:r>
              <a:rPr lang="en-US" i="1" dirty="0">
                <a:highlight>
                  <a:srgbClr val="FFFF00"/>
                </a:highlight>
              </a:rPr>
              <a:t>if array size matches the amount added, it’s correct</a:t>
            </a:r>
            <a:r>
              <a:rPr lang="en-US" b="0" i="1" dirty="0"/>
              <a:t>”</a:t>
            </a:r>
          </a:p>
          <a:p>
            <a:pPr lvl="3"/>
            <a:r>
              <a:rPr lang="en-US" b="0" dirty="0" err="1"/>
              <a:t>testSort</a:t>
            </a:r>
            <a:r>
              <a:rPr lang="en-US" b="0" dirty="0"/>
              <a:t>() </a:t>
            </a:r>
            <a:r>
              <a:rPr lang="en-US" b="0" i="1" dirty="0"/>
              <a:t>“if output is ascending, it’s correct”</a:t>
            </a:r>
          </a:p>
          <a:p>
            <a:pPr lvl="3"/>
            <a:r>
              <a:rPr lang="en-US" b="0" dirty="0" err="1"/>
              <a:t>testReverse</a:t>
            </a:r>
            <a:r>
              <a:rPr lang="en-US" b="0" dirty="0"/>
              <a:t>() </a:t>
            </a:r>
            <a:r>
              <a:rPr lang="en-US" b="0" i="1" dirty="0"/>
              <a:t>“reverse twice and if it equals the original, it’s correct”</a:t>
            </a:r>
          </a:p>
          <a:p>
            <a:pPr lvl="3"/>
            <a:endParaRPr lang="en-US" b="0" i="1" dirty="0"/>
          </a:p>
          <a:p>
            <a:pPr lvl="2"/>
            <a:r>
              <a:rPr lang="en-US" b="0" dirty="0"/>
              <a:t>Only submit files asked. No executables!</a:t>
            </a:r>
          </a:p>
          <a:p>
            <a:pPr lvl="2"/>
            <a:endParaRPr lang="en-US" b="0" dirty="0"/>
          </a:p>
          <a:p>
            <a:pPr lvl="2"/>
            <a:r>
              <a:rPr lang="en-US" b="0" dirty="0"/>
              <a:t>Test should say PASS or FAIL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3FE2C87-2C06-7649-B935-3BB663DE0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Review</a:t>
            </a:r>
          </a:p>
        </p:txBody>
      </p:sp>
    </p:spTree>
    <p:extLst>
      <p:ext uri="{BB962C8B-B14F-4D97-AF65-F5344CB8AC3E}">
        <p14:creationId xmlns:p14="http://schemas.microsoft.com/office/powerpoint/2010/main" val="24243739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32B82BA-92FE-EB49-90B0-DD5593B9195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736725"/>
            <a:ext cx="8196210" cy="4475816"/>
          </a:xfrm>
        </p:spPr>
        <p:txBody>
          <a:bodyPr/>
          <a:lstStyle/>
          <a:p>
            <a:r>
              <a:rPr lang="en-US" dirty="0"/>
              <a:t>We will review homework 1 on Thursday</a:t>
            </a:r>
            <a:r>
              <a:rPr lang="en-US" dirty="0">
                <a:highlight>
                  <a:srgbClr val="FFFF00"/>
                </a:highlight>
              </a:rPr>
              <a:t>	</a:t>
            </a:r>
          </a:p>
          <a:p>
            <a:endParaRPr lang="en-US" dirty="0">
              <a:highlight>
                <a:srgbClr val="FFFF00"/>
              </a:highlight>
            </a:endParaRPr>
          </a:p>
          <a:p>
            <a:pPr lvl="1"/>
            <a:r>
              <a:rPr lang="en-US" dirty="0"/>
              <a:t>A few problems I’ve seen in submission:</a:t>
            </a:r>
          </a:p>
          <a:p>
            <a:pPr lvl="2"/>
            <a:r>
              <a:rPr lang="en-US" b="0" dirty="0"/>
              <a:t>Read the problem description carefully. Ask for clarification if needed</a:t>
            </a:r>
          </a:p>
          <a:p>
            <a:pPr lvl="2"/>
            <a:r>
              <a:rPr lang="en-US" b="0" dirty="0"/>
              <a:t>Reuse code</a:t>
            </a:r>
          </a:p>
          <a:p>
            <a:pPr lvl="3"/>
            <a:r>
              <a:rPr lang="en-US" b="0" dirty="0"/>
              <a:t>SWAP function in reverse() and sort()</a:t>
            </a:r>
          </a:p>
          <a:p>
            <a:pPr lvl="2"/>
            <a:r>
              <a:rPr lang="en-US" b="0" dirty="0"/>
              <a:t>Test more thoroughly</a:t>
            </a:r>
          </a:p>
          <a:p>
            <a:pPr lvl="3"/>
            <a:r>
              <a:rPr lang="en-US" b="0" dirty="0" err="1"/>
              <a:t>testAdd</a:t>
            </a:r>
            <a:r>
              <a:rPr lang="en-US" b="0" dirty="0"/>
              <a:t>() </a:t>
            </a:r>
            <a:r>
              <a:rPr lang="en-US" b="0" i="1" dirty="0"/>
              <a:t>“if array size matches the amount added, it’s correct”</a:t>
            </a:r>
          </a:p>
          <a:p>
            <a:pPr lvl="3"/>
            <a:r>
              <a:rPr lang="en-US" b="0" dirty="0" err="1"/>
              <a:t>testSort</a:t>
            </a:r>
            <a:r>
              <a:rPr lang="en-US" b="0" dirty="0"/>
              <a:t>() </a:t>
            </a:r>
            <a:r>
              <a:rPr lang="en-US" b="0" i="1" dirty="0"/>
              <a:t>“</a:t>
            </a:r>
            <a:r>
              <a:rPr lang="en-US" i="1" dirty="0">
                <a:highlight>
                  <a:srgbClr val="FFFF00"/>
                </a:highlight>
              </a:rPr>
              <a:t>if output is ascending, it’s correct</a:t>
            </a:r>
            <a:r>
              <a:rPr lang="en-US" b="0" i="1" dirty="0"/>
              <a:t>”</a:t>
            </a:r>
          </a:p>
          <a:p>
            <a:pPr lvl="3"/>
            <a:r>
              <a:rPr lang="en-US" b="0" dirty="0" err="1"/>
              <a:t>testReverse</a:t>
            </a:r>
            <a:r>
              <a:rPr lang="en-US" b="0" dirty="0"/>
              <a:t>() </a:t>
            </a:r>
            <a:r>
              <a:rPr lang="en-US" b="0" i="1" dirty="0"/>
              <a:t>“reverse twice and if it equals the original, it’s correct”</a:t>
            </a:r>
          </a:p>
          <a:p>
            <a:pPr lvl="3"/>
            <a:endParaRPr lang="en-US" b="0" i="1" dirty="0"/>
          </a:p>
          <a:p>
            <a:pPr lvl="2"/>
            <a:r>
              <a:rPr lang="en-US" b="0" dirty="0"/>
              <a:t>Only submit files asked. No executables!</a:t>
            </a:r>
          </a:p>
          <a:p>
            <a:pPr lvl="2"/>
            <a:endParaRPr lang="en-US" b="0" dirty="0"/>
          </a:p>
          <a:p>
            <a:pPr lvl="2"/>
            <a:r>
              <a:rPr lang="en-US" b="0" dirty="0"/>
              <a:t>Test should say PASS or FAIL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3FE2C87-2C06-7649-B935-3BB663DE0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Review</a:t>
            </a:r>
          </a:p>
        </p:txBody>
      </p:sp>
    </p:spTree>
    <p:extLst>
      <p:ext uri="{BB962C8B-B14F-4D97-AF65-F5344CB8AC3E}">
        <p14:creationId xmlns:p14="http://schemas.microsoft.com/office/powerpoint/2010/main" val="21951703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32B82BA-92FE-EB49-90B0-DD5593B9195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736725"/>
            <a:ext cx="8196210" cy="4475816"/>
          </a:xfrm>
        </p:spPr>
        <p:txBody>
          <a:bodyPr/>
          <a:lstStyle/>
          <a:p>
            <a:r>
              <a:rPr lang="en-US" dirty="0"/>
              <a:t>We will review homework 1 on Thursday</a:t>
            </a:r>
            <a:r>
              <a:rPr lang="en-US" dirty="0">
                <a:highlight>
                  <a:srgbClr val="FFFF00"/>
                </a:highlight>
              </a:rPr>
              <a:t>	</a:t>
            </a:r>
          </a:p>
          <a:p>
            <a:endParaRPr lang="en-US" dirty="0">
              <a:highlight>
                <a:srgbClr val="FFFF00"/>
              </a:highlight>
            </a:endParaRPr>
          </a:p>
          <a:p>
            <a:pPr lvl="1"/>
            <a:r>
              <a:rPr lang="en-US" dirty="0"/>
              <a:t>A few problems I’ve seen in submission:</a:t>
            </a:r>
          </a:p>
          <a:p>
            <a:pPr lvl="2"/>
            <a:r>
              <a:rPr lang="en-US" b="0" dirty="0"/>
              <a:t>Read the problem description carefully. Ask for clarification if needed</a:t>
            </a:r>
          </a:p>
          <a:p>
            <a:pPr lvl="2"/>
            <a:r>
              <a:rPr lang="en-US" b="0" dirty="0"/>
              <a:t>Reuse code</a:t>
            </a:r>
          </a:p>
          <a:p>
            <a:pPr lvl="3"/>
            <a:r>
              <a:rPr lang="en-US" b="0" dirty="0"/>
              <a:t>SWAP function in reverse() and sort()</a:t>
            </a:r>
          </a:p>
          <a:p>
            <a:pPr lvl="2"/>
            <a:r>
              <a:rPr lang="en-US" b="0" dirty="0"/>
              <a:t>Test more thoroughly</a:t>
            </a:r>
          </a:p>
          <a:p>
            <a:pPr lvl="3"/>
            <a:r>
              <a:rPr lang="en-US" b="0" dirty="0" err="1"/>
              <a:t>testAdd</a:t>
            </a:r>
            <a:r>
              <a:rPr lang="en-US" b="0" dirty="0"/>
              <a:t>() </a:t>
            </a:r>
            <a:r>
              <a:rPr lang="en-US" b="0" i="1" dirty="0"/>
              <a:t>“if array size matches the amount added, it’s correct”</a:t>
            </a:r>
          </a:p>
          <a:p>
            <a:pPr lvl="3"/>
            <a:r>
              <a:rPr lang="en-US" b="0" dirty="0" err="1"/>
              <a:t>testSort</a:t>
            </a:r>
            <a:r>
              <a:rPr lang="en-US" b="0" dirty="0"/>
              <a:t>() </a:t>
            </a:r>
            <a:r>
              <a:rPr lang="en-US" b="0" i="1" dirty="0"/>
              <a:t>“if output is ascending, it’s correct”</a:t>
            </a:r>
          </a:p>
          <a:p>
            <a:pPr lvl="3"/>
            <a:r>
              <a:rPr lang="en-US" b="0" dirty="0" err="1"/>
              <a:t>testReverse</a:t>
            </a:r>
            <a:r>
              <a:rPr lang="en-US" b="0" dirty="0"/>
              <a:t>() </a:t>
            </a:r>
            <a:r>
              <a:rPr lang="en-US" b="0" i="1" dirty="0"/>
              <a:t>“</a:t>
            </a:r>
            <a:r>
              <a:rPr lang="en-US" i="1" dirty="0">
                <a:highlight>
                  <a:srgbClr val="FFFF00"/>
                </a:highlight>
              </a:rPr>
              <a:t>reverse twice and if it equals the original, it’s correct</a:t>
            </a:r>
            <a:r>
              <a:rPr lang="en-US" b="0" i="1" dirty="0"/>
              <a:t>”</a:t>
            </a:r>
          </a:p>
          <a:p>
            <a:pPr lvl="3"/>
            <a:endParaRPr lang="en-US" b="0" i="1" dirty="0"/>
          </a:p>
          <a:p>
            <a:pPr lvl="2"/>
            <a:r>
              <a:rPr lang="en-US" b="0" dirty="0"/>
              <a:t>Only submit files asked. No executables!</a:t>
            </a:r>
          </a:p>
          <a:p>
            <a:pPr lvl="2"/>
            <a:endParaRPr lang="en-US" b="0" dirty="0"/>
          </a:p>
          <a:p>
            <a:pPr lvl="2"/>
            <a:r>
              <a:rPr lang="en-US" b="0" dirty="0"/>
              <a:t>Test should say PASS or FAIL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3FE2C87-2C06-7649-B935-3BB663DE0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Review</a:t>
            </a:r>
          </a:p>
        </p:txBody>
      </p:sp>
    </p:spTree>
    <p:extLst>
      <p:ext uri="{BB962C8B-B14F-4D97-AF65-F5344CB8AC3E}">
        <p14:creationId xmlns:p14="http://schemas.microsoft.com/office/powerpoint/2010/main" val="15599833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B7A8F7E-7E50-B44B-9C36-58EA06BC403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A great intro tutorial video</a:t>
            </a:r>
            <a:endParaRPr lang="en-US" dirty="0"/>
          </a:p>
          <a:p>
            <a:endParaRPr lang="en-US" dirty="0"/>
          </a:p>
          <a:p>
            <a:r>
              <a:rPr lang="en-US" dirty="0"/>
              <a:t>A hands-on session to go through the basic Linux ops</a:t>
            </a:r>
          </a:p>
          <a:p>
            <a:pPr lvl="1"/>
            <a:r>
              <a:rPr lang="en-US" dirty="0"/>
              <a:t>Time and place TBD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3A5D51B-CB29-A346-9331-642DA4238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Linux</a:t>
            </a:r>
          </a:p>
        </p:txBody>
      </p:sp>
    </p:spTree>
    <p:extLst>
      <p:ext uri="{BB962C8B-B14F-4D97-AF65-F5344CB8AC3E}">
        <p14:creationId xmlns:p14="http://schemas.microsoft.com/office/powerpoint/2010/main" val="33513433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48959F7-AA75-554C-A7EA-EDB759FBF63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Polymorphism, Virtual function (</a:t>
            </a:r>
            <a:r>
              <a:rPr lang="en-US" dirty="0" err="1"/>
              <a:t>virtual_function_example</a:t>
            </a:r>
            <a:r>
              <a:rPr lang="en-US" dirty="0"/>
              <a:t>)</a:t>
            </a: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0A0A6A3E-B0BE-684D-A854-ED19E1B30D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756" y="371511"/>
            <a:ext cx="8183759" cy="991998"/>
          </a:xfrm>
        </p:spPr>
        <p:txBody>
          <a:bodyPr/>
          <a:lstStyle/>
          <a:p>
            <a:r>
              <a:rPr lang="en-US" dirty="0"/>
              <a:t>C++ Review</a:t>
            </a:r>
          </a:p>
        </p:txBody>
      </p:sp>
    </p:spTree>
    <p:extLst>
      <p:ext uri="{BB962C8B-B14F-4D97-AF65-F5344CB8AC3E}">
        <p14:creationId xmlns:p14="http://schemas.microsoft.com/office/powerpoint/2010/main" val="1440858592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UW Brand">
      <a:dk1>
        <a:srgbClr val="33006F"/>
      </a:dk1>
      <a:lt1>
        <a:srgbClr val="E8D3A2"/>
      </a:lt1>
      <a:dk2>
        <a:srgbClr val="33006F"/>
      </a:dk2>
      <a:lt2>
        <a:srgbClr val="FFFFFF"/>
      </a:lt2>
      <a:accent1>
        <a:srgbClr val="33006F"/>
      </a:accent1>
      <a:accent2>
        <a:srgbClr val="E8D3A2"/>
      </a:accent2>
      <a:accent3>
        <a:srgbClr val="FFFFFF"/>
      </a:accent3>
      <a:accent4>
        <a:srgbClr val="D8D9DA"/>
      </a:accent4>
      <a:accent5>
        <a:srgbClr val="999999"/>
      </a:accent5>
      <a:accent6>
        <a:srgbClr val="917B4C"/>
      </a:accent6>
      <a:hlink>
        <a:srgbClr val="D8D9DA"/>
      </a:hlink>
      <a:folHlink>
        <a:srgbClr val="99999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Custom Design">
  <a:themeElements>
    <a:clrScheme name="4b2e83 1">
      <a:dk1>
        <a:srgbClr val="4B2E83"/>
      </a:dk1>
      <a:lt1>
        <a:srgbClr val="E8D3A2"/>
      </a:lt1>
      <a:dk2>
        <a:srgbClr val="4B2E83"/>
      </a:dk2>
      <a:lt2>
        <a:srgbClr val="FFFFFF"/>
      </a:lt2>
      <a:accent1>
        <a:srgbClr val="4B2E83"/>
      </a:accent1>
      <a:accent2>
        <a:srgbClr val="E8D3A2"/>
      </a:accent2>
      <a:accent3>
        <a:srgbClr val="FFFFFF"/>
      </a:accent3>
      <a:accent4>
        <a:srgbClr val="B2B2B2"/>
      </a:accent4>
      <a:accent5>
        <a:srgbClr val="26005C"/>
      </a:accent5>
      <a:accent6>
        <a:srgbClr val="917B4C"/>
      </a:accent6>
      <a:hlink>
        <a:srgbClr val="26005C"/>
      </a:hlink>
      <a:folHlink>
        <a:srgbClr val="33006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3917</TotalTime>
  <Words>1005</Words>
  <Application>Microsoft Macintosh PowerPoint</Application>
  <PresentationFormat>On-screen Show (4:3)</PresentationFormat>
  <Paragraphs>317</Paragraphs>
  <Slides>34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34</vt:i4>
      </vt:variant>
    </vt:vector>
  </HeadingPairs>
  <TitlesOfParts>
    <vt:vector size="43" baseType="lpstr">
      <vt:lpstr>Encode Sans Normal Black</vt:lpstr>
      <vt:lpstr>Open Sans</vt:lpstr>
      <vt:lpstr>Open Sans Light</vt:lpstr>
      <vt:lpstr>Uni Sans Regular</vt:lpstr>
      <vt:lpstr>Arial</vt:lpstr>
      <vt:lpstr>Calibri</vt:lpstr>
      <vt:lpstr>Lucida Grande</vt:lpstr>
      <vt:lpstr>Custom Design</vt:lpstr>
      <vt:lpstr>1_Custom Design</vt:lpstr>
      <vt:lpstr>CSS342 Data Structures, Algorithms, and Discrete Mathematics (I)</vt:lpstr>
      <vt:lpstr>Goals by the end of this week (10/8, 10/10)</vt:lpstr>
      <vt:lpstr>C++</vt:lpstr>
      <vt:lpstr>Homework Review</vt:lpstr>
      <vt:lpstr>Homework Review</vt:lpstr>
      <vt:lpstr>Homework Review</vt:lpstr>
      <vt:lpstr>Homework Review</vt:lpstr>
      <vt:lpstr>Linux</vt:lpstr>
      <vt:lpstr>C++ Review</vt:lpstr>
      <vt:lpstr>C++</vt:lpstr>
      <vt:lpstr>Base::foo() is NOT virtual</vt:lpstr>
      <vt:lpstr>Base::foo() is virtual</vt:lpstr>
      <vt:lpstr>C++ Exercise</vt:lpstr>
      <vt:lpstr>C++ Exercise</vt:lpstr>
      <vt:lpstr>C++ Review</vt:lpstr>
      <vt:lpstr>Makefile</vt:lpstr>
      <vt:lpstr>Makefile</vt:lpstr>
      <vt:lpstr>CMake</vt:lpstr>
      <vt:lpstr>Coding</vt:lpstr>
      <vt:lpstr>Coding</vt:lpstr>
      <vt:lpstr>Coding</vt:lpstr>
      <vt:lpstr>Coding</vt:lpstr>
      <vt:lpstr>END OF C++ REVIEW</vt:lpstr>
      <vt:lpstr>Object-Oriented Analysis And Design</vt:lpstr>
      <vt:lpstr>Object-Oriented Analysis And Design</vt:lpstr>
      <vt:lpstr>Object-Oriented Analysis And Design</vt:lpstr>
      <vt:lpstr>Object-Oriented Analysis And Design</vt:lpstr>
      <vt:lpstr>Design Principals (“Specification” in C++ ch. 1.3)</vt:lpstr>
      <vt:lpstr>Design Principals (“Specification” in C++ ch. 1.3)</vt:lpstr>
      <vt:lpstr>Design Principals (“Specification” in C++ ch. 1.3)</vt:lpstr>
      <vt:lpstr>Design Principals (“Specification” in C++ ch. 1.3)</vt:lpstr>
      <vt:lpstr>Error hiding</vt:lpstr>
      <vt:lpstr>Design Principals (“Specification” in C++ ch. 1.3)</vt:lpstr>
      <vt:lpstr>OOP Design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Alanya Cannon</dc:creator>
  <cp:lastModifiedBy>Peng Du</cp:lastModifiedBy>
  <cp:revision>224</cp:revision>
  <cp:lastPrinted>2016-02-10T20:19:12Z</cp:lastPrinted>
  <dcterms:created xsi:type="dcterms:W3CDTF">2014-10-14T00:51:43Z</dcterms:created>
  <dcterms:modified xsi:type="dcterms:W3CDTF">2019-10-09T17:50:35Z</dcterms:modified>
</cp:coreProperties>
</file>